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3"/>
  </p:sldMasterIdLst>
  <p:notesMasterIdLst>
    <p:notesMasterId r:id="rId40"/>
  </p:notesMasterIdLst>
  <p:sldIdLst>
    <p:sldId id="256" r:id="rId4"/>
    <p:sldId id="279" r:id="rId5"/>
    <p:sldId id="258" r:id="rId6"/>
    <p:sldId id="260" r:id="rId7"/>
    <p:sldId id="261" r:id="rId8"/>
    <p:sldId id="262" r:id="rId9"/>
    <p:sldId id="286" r:id="rId10"/>
    <p:sldId id="287" r:id="rId11"/>
    <p:sldId id="288" r:id="rId12"/>
    <p:sldId id="289" r:id="rId13"/>
    <p:sldId id="290" r:id="rId14"/>
    <p:sldId id="265" r:id="rId15"/>
    <p:sldId id="266" r:id="rId16"/>
    <p:sldId id="291" r:id="rId17"/>
    <p:sldId id="292" r:id="rId18"/>
    <p:sldId id="293" r:id="rId19"/>
    <p:sldId id="280" r:id="rId20"/>
    <p:sldId id="277" r:id="rId21"/>
    <p:sldId id="281" r:id="rId22"/>
    <p:sldId id="294" r:id="rId23"/>
    <p:sldId id="295" r:id="rId24"/>
    <p:sldId id="297" r:id="rId25"/>
    <p:sldId id="300" r:id="rId26"/>
    <p:sldId id="299" r:id="rId27"/>
    <p:sldId id="301" r:id="rId28"/>
    <p:sldId id="302" r:id="rId29"/>
    <p:sldId id="283" r:id="rId30"/>
    <p:sldId id="278" r:id="rId31"/>
    <p:sldId id="284" r:id="rId32"/>
    <p:sldId id="285" r:id="rId33"/>
    <p:sldId id="303" r:id="rId34"/>
    <p:sldId id="305" r:id="rId35"/>
    <p:sldId id="306" r:id="rId36"/>
    <p:sldId id="307" r:id="rId37"/>
    <p:sldId id="308" r:id="rId38"/>
    <p:sldId id="30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884" autoAdjust="0"/>
  </p:normalViewPr>
  <p:slideViewPr>
    <p:cSldViewPr>
      <p:cViewPr varScale="1">
        <p:scale>
          <a:sx n="106" d="100"/>
          <a:sy n="106" d="100"/>
        </p:scale>
        <p:origin x="17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smtClean="0"/>
              <a:t>Kliknite, če želite urediti slog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49B8D8-7CA1-445A-B825-349E32D09538}" type="slidenum">
              <a:rPr lang="sl-SI"/>
              <a:pPr/>
              <a:t>‹#›</a:t>
            </a:fld>
            <a:endParaRPr lang="sl-SI"/>
          </a:p>
        </p:txBody>
      </p:sp>
    </p:spTree>
    <p:extLst>
      <p:ext uri="{BB962C8B-B14F-4D97-AF65-F5344CB8AC3E}">
        <p14:creationId xmlns:p14="http://schemas.microsoft.com/office/powerpoint/2010/main" val="18061231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1</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54538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10</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77142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11</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147223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12</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871125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13</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329091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14</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18001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15</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54761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16</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218177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17</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62565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18</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370345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19</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355613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2</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264750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20</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320946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21</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92687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22</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56403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23</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6031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24</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343237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25</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4054817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26</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7536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27</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164308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28</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2993305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29</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10073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3</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4080197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30</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2447764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CE80-E3E6-4EC2-83D3-CEB096CA9F2C}" type="slidenum">
              <a:rPr lang="sl-SI"/>
              <a:pPr/>
              <a:t>31</a:t>
            </a:fld>
            <a:endParaRPr lang="sl-S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sl-SI"/>
              <a:t>Kliknite, če želite dodati opombe</a:t>
            </a:r>
          </a:p>
        </p:txBody>
      </p:sp>
    </p:spTree>
    <p:extLst>
      <p:ext uri="{BB962C8B-B14F-4D97-AF65-F5344CB8AC3E}">
        <p14:creationId xmlns:p14="http://schemas.microsoft.com/office/powerpoint/2010/main" val="66949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4</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183778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5</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406655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6</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sl-SI" dirty="0"/>
          </a:p>
        </p:txBody>
      </p:sp>
    </p:spTree>
    <p:extLst>
      <p:ext uri="{BB962C8B-B14F-4D97-AF65-F5344CB8AC3E}">
        <p14:creationId xmlns:p14="http://schemas.microsoft.com/office/powerpoint/2010/main" val="121233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7</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277532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8</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33115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0F6-133C-465A-9F86-8F069463AAF0}" type="slidenum">
              <a:rPr lang="sl-SI"/>
              <a:pPr/>
              <a:t>9</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sl-SI"/>
              <a:t>Kaj bo občinstvo pridobilo s predstavitvijo: zanimanje za neko temo je pri odraslih slušateljih večje, če vedo, kako pomembna je in zakaj.</a:t>
            </a:r>
          </a:p>
          <a:p>
            <a:pPr lvl="1">
              <a:buFontTx/>
              <a:buChar char="•"/>
            </a:pPr>
            <a:r>
              <a:rPr lang="sl-SI"/>
              <a:t>Raven predavateljevega znanja o temi: kratko opišite izkušnje, ki jih imate na tem področju, oziroma zakaj bi vam morali sodelujoči prisluhniti.</a:t>
            </a:r>
          </a:p>
        </p:txBody>
      </p:sp>
    </p:spTree>
    <p:extLst>
      <p:ext uri="{BB962C8B-B14F-4D97-AF65-F5344CB8AC3E}">
        <p14:creationId xmlns:p14="http://schemas.microsoft.com/office/powerpoint/2010/main" val="16220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sl-SI"/>
          </a:p>
        </p:txBody>
      </p:sp>
      <p:sp>
        <p:nvSpPr>
          <p:cNvPr id="5" name="Footer Placeholder 4"/>
          <p:cNvSpPr>
            <a:spLocks noGrp="1"/>
          </p:cNvSpPr>
          <p:nvPr>
            <p:ph type="ftr" sz="quarter" idx="11"/>
          </p:nvPr>
        </p:nvSpPr>
        <p:spPr>
          <a:xfrm>
            <a:off x="3623733" y="6117336"/>
            <a:ext cx="3609438" cy="365125"/>
          </a:xfrm>
        </p:spPr>
        <p:txBody>
          <a:bodyPr/>
          <a:lstStyle/>
          <a:p>
            <a:endParaRPr lang="sl-SI"/>
          </a:p>
        </p:txBody>
      </p:sp>
      <p:sp>
        <p:nvSpPr>
          <p:cNvPr id="6" name="Slide Number Placeholder 5"/>
          <p:cNvSpPr>
            <a:spLocks noGrp="1"/>
          </p:cNvSpPr>
          <p:nvPr>
            <p:ph type="sldNum" sz="quarter" idx="12"/>
          </p:nvPr>
        </p:nvSpPr>
        <p:spPr>
          <a:xfrm>
            <a:off x="8275320" y="6117336"/>
            <a:ext cx="411480" cy="365125"/>
          </a:xfrm>
        </p:spPr>
        <p:txBody>
          <a:bodyPr/>
          <a:lstStyle/>
          <a:p>
            <a:fld id="{50376C4D-57ED-4961-9DA6-86279F771135}" type="slidenum">
              <a:rPr lang="sl-SI" smtClean="0"/>
              <a:pPr/>
              <a:t>‹#›</a:t>
            </a:fld>
            <a:endParaRPr lang="sl-SI"/>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6506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3380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388843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4064895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188620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168000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8897DB-B0B6-4A5D-BF04-FE6CD3E8E76E}" type="slidenum">
              <a:rPr lang="sl-SI" smtClean="0"/>
              <a:pPr/>
              <a:t>‹#›</a:t>
            </a:fld>
            <a:endParaRPr lang="sl-SI"/>
          </a:p>
        </p:txBody>
      </p:sp>
    </p:spTree>
    <p:extLst>
      <p:ext uri="{BB962C8B-B14F-4D97-AF65-F5344CB8AC3E}">
        <p14:creationId xmlns:p14="http://schemas.microsoft.com/office/powerpoint/2010/main" val="1724178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8F6B89-E66A-4B67-8996-8B770A05E58F}" type="slidenum">
              <a:rPr lang="sl-SI" smtClean="0"/>
              <a:pPr/>
              <a:t>‹#›</a:t>
            </a:fld>
            <a:endParaRPr lang="sl-SI"/>
          </a:p>
        </p:txBody>
      </p:sp>
    </p:spTree>
    <p:extLst>
      <p:ext uri="{BB962C8B-B14F-4D97-AF65-F5344CB8AC3E}">
        <p14:creationId xmlns:p14="http://schemas.microsoft.com/office/powerpoint/2010/main" val="149857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0EF0254-73D0-4345-8F96-875B05174395}" type="slidenum">
              <a:rPr lang="sl-SI" smtClean="0"/>
              <a:pPr/>
              <a:t>‹#›</a:t>
            </a:fld>
            <a:endParaRPr lang="sl-SI"/>
          </a:p>
        </p:txBody>
      </p:sp>
    </p:spTree>
    <p:extLst>
      <p:ext uri="{BB962C8B-B14F-4D97-AF65-F5344CB8AC3E}">
        <p14:creationId xmlns:p14="http://schemas.microsoft.com/office/powerpoint/2010/main" val="126709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sl-SI" smtClean="0"/>
              <a:t>Uredite slog naslova matrice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sl-SI"/>
          </a:p>
        </p:txBody>
      </p:sp>
      <p:sp>
        <p:nvSpPr>
          <p:cNvPr id="5" name="Footer Placeholder 4"/>
          <p:cNvSpPr>
            <a:spLocks noGrp="1"/>
          </p:cNvSpPr>
          <p:nvPr>
            <p:ph type="ftr" sz="quarter" idx="11"/>
          </p:nvPr>
        </p:nvSpPr>
        <p:spPr>
          <a:xfrm>
            <a:off x="1972647" y="6108173"/>
            <a:ext cx="5314517" cy="365125"/>
          </a:xfrm>
        </p:spPr>
        <p:txBody>
          <a:bodyPr/>
          <a:lstStyle/>
          <a:p>
            <a:endParaRPr lang="sl-SI"/>
          </a:p>
        </p:txBody>
      </p:sp>
      <p:sp>
        <p:nvSpPr>
          <p:cNvPr id="6" name="Slide Number Placeholder 5"/>
          <p:cNvSpPr>
            <a:spLocks noGrp="1"/>
          </p:cNvSpPr>
          <p:nvPr>
            <p:ph type="sldNum" sz="quarter" idx="12"/>
          </p:nvPr>
        </p:nvSpPr>
        <p:spPr>
          <a:xfrm>
            <a:off x="8258967" y="6108173"/>
            <a:ext cx="427833" cy="365125"/>
          </a:xfrm>
        </p:spPr>
        <p:txBody>
          <a:bodyPr/>
          <a:lstStyle/>
          <a:p>
            <a:fld id="{600F9F76-B4AA-4380-A143-4533F963DDA0}" type="slidenum">
              <a:rPr lang="sl-SI" smtClean="0"/>
              <a:pPr/>
              <a:t>‹#›</a:t>
            </a:fld>
            <a:endParaRPr lang="sl-SI"/>
          </a:p>
        </p:txBody>
      </p:sp>
    </p:spTree>
    <p:extLst>
      <p:ext uri="{BB962C8B-B14F-4D97-AF65-F5344CB8AC3E}">
        <p14:creationId xmlns:p14="http://schemas.microsoft.com/office/powerpoint/2010/main" val="19894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273317" y="6116070"/>
            <a:ext cx="413483" cy="365125"/>
          </a:xfrm>
        </p:spPr>
        <p:txBody>
          <a:bodyPr/>
          <a:lstStyle/>
          <a:p>
            <a:fld id="{8B0E839A-B427-42B3-9DCE-BFFF86D8809D}" type="slidenum">
              <a:rPr lang="sl-SI" smtClean="0"/>
              <a:pPr/>
              <a:t>‹#›</a:t>
            </a:fld>
            <a:endParaRPr lang="sl-SI"/>
          </a:p>
        </p:txBody>
      </p:sp>
    </p:spTree>
    <p:extLst>
      <p:ext uri="{BB962C8B-B14F-4D97-AF65-F5344CB8AC3E}">
        <p14:creationId xmlns:p14="http://schemas.microsoft.com/office/powerpoint/2010/main" val="70346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885C92-909A-4984-BF92-02C0AB611A1E}" type="slidenum">
              <a:rPr lang="sl-SI" smtClean="0"/>
              <a:pPr/>
              <a:t>‹#›</a:t>
            </a:fld>
            <a:endParaRPr lang="sl-SI"/>
          </a:p>
        </p:txBody>
      </p:sp>
    </p:spTree>
    <p:extLst>
      <p:ext uri="{BB962C8B-B14F-4D97-AF65-F5344CB8AC3E}">
        <p14:creationId xmlns:p14="http://schemas.microsoft.com/office/powerpoint/2010/main" val="276088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1440DFB6-B3EA-49DC-9432-8D21FA55B87A}" type="slidenum">
              <a:rPr lang="sl-SI" smtClean="0"/>
              <a:pPr/>
              <a:t>‹#›</a:t>
            </a:fld>
            <a:endParaRPr lang="sl-SI"/>
          </a:p>
        </p:txBody>
      </p:sp>
    </p:spTree>
    <p:extLst>
      <p:ext uri="{BB962C8B-B14F-4D97-AF65-F5344CB8AC3E}">
        <p14:creationId xmlns:p14="http://schemas.microsoft.com/office/powerpoint/2010/main" val="5908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BE066EA-D049-42BB-BBFC-73BAAC161DAA}" type="slidenum">
              <a:rPr lang="sl-SI" smtClean="0"/>
              <a:pPr/>
              <a:t>‹#›</a:t>
            </a:fld>
            <a:endParaRPr lang="sl-SI"/>
          </a:p>
        </p:txBody>
      </p:sp>
    </p:spTree>
    <p:extLst>
      <p:ext uri="{BB962C8B-B14F-4D97-AF65-F5344CB8AC3E}">
        <p14:creationId xmlns:p14="http://schemas.microsoft.com/office/powerpoint/2010/main" val="6455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A6EC0DD-024E-4FA0-94D5-E3D82E6CF68E}" type="slidenum">
              <a:rPr lang="sl-SI" smtClean="0"/>
              <a:pPr/>
              <a:t>‹#›</a:t>
            </a:fld>
            <a:endParaRPr lang="sl-SI"/>
          </a:p>
        </p:txBody>
      </p:sp>
    </p:spTree>
    <p:extLst>
      <p:ext uri="{BB962C8B-B14F-4D97-AF65-F5344CB8AC3E}">
        <p14:creationId xmlns:p14="http://schemas.microsoft.com/office/powerpoint/2010/main" val="406242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sl-SI" smtClean="0"/>
              <a:t>Uredite slog naslova matrice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4398564-4CC3-4E73-910F-59B796F1F64A}" type="slidenum">
              <a:rPr lang="sl-SI" smtClean="0"/>
              <a:pPr/>
              <a:t>‹#›</a:t>
            </a:fld>
            <a:endParaRPr lang="sl-SI"/>
          </a:p>
        </p:txBody>
      </p:sp>
    </p:spTree>
    <p:extLst>
      <p:ext uri="{BB962C8B-B14F-4D97-AF65-F5344CB8AC3E}">
        <p14:creationId xmlns:p14="http://schemas.microsoft.com/office/powerpoint/2010/main" val="62149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sl-SI" smtClean="0"/>
              <a:t>Uredite slog naslova matrice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F2C8BD6-9E08-4F62-8D6E-31CC1F02CBC3}" type="slidenum">
              <a:rPr lang="sl-SI" smtClean="0"/>
              <a:pPr/>
              <a:t>‹#›</a:t>
            </a:fld>
            <a:endParaRPr lang="sl-SI"/>
          </a:p>
        </p:txBody>
      </p:sp>
    </p:spTree>
    <p:extLst>
      <p:ext uri="{BB962C8B-B14F-4D97-AF65-F5344CB8AC3E}">
        <p14:creationId xmlns:p14="http://schemas.microsoft.com/office/powerpoint/2010/main" val="47071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sl-SI"/>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8897DB-B0B6-4A5D-BF04-FE6CD3E8E76E}" type="slidenum">
              <a:rPr lang="sl-SI" smtClean="0"/>
              <a:pPr/>
              <a:t>‹#›</a:t>
            </a:fld>
            <a:endParaRPr lang="sl-SI"/>
          </a:p>
        </p:txBody>
      </p:sp>
    </p:spTree>
    <p:extLst>
      <p:ext uri="{BB962C8B-B14F-4D97-AF65-F5344CB8AC3E}">
        <p14:creationId xmlns:p14="http://schemas.microsoft.com/office/powerpoint/2010/main" val="30877174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plus.si.cobiss.net/" TargetMode="External"/><Relationship Id="rId4" Type="http://schemas.openxmlformats.org/officeDocument/2006/relationships/hyperlink" Target="http://www.zal.sik.s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plus.si.cobiss.net/opac7/help#mylib*loa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zal.sik.s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5.gif"/><Relationship Id="rId5" Type="http://schemas.openxmlformats.org/officeDocument/2006/relationships/image" Target="../media/image31.gif"/><Relationship Id="rId10" Type="http://schemas.openxmlformats.org/officeDocument/2006/relationships/image" Target="../media/image36.jpeg"/><Relationship Id="rId4" Type="http://schemas.openxmlformats.org/officeDocument/2006/relationships/hyperlink" Target="http://www.zal.sik.si/"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www.iusinfo.s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8" Type="http://schemas.openxmlformats.org/officeDocument/2006/relationships/hyperlink" Target="http://sl.wikipedia.org/wiki/Arhiv" TargetMode="External"/><Relationship Id="rId3" Type="http://schemas.openxmlformats.org/officeDocument/2006/relationships/hyperlink" Target="http://sl.wikipedia.org/wiki/Evropa" TargetMode="External"/><Relationship Id="rId7" Type="http://schemas.openxmlformats.org/officeDocument/2006/relationships/hyperlink" Target="http://sl.wikipedia.org/wiki/Muzej"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l.wikipedia.org/wiki/Knji%C5%BEnica" TargetMode="External"/><Relationship Id="rId5" Type="http://schemas.openxmlformats.org/officeDocument/2006/relationships/hyperlink" Target="http://sl.wikipedia.org/wiki/Video" TargetMode="External"/><Relationship Id="rId10" Type="http://schemas.openxmlformats.org/officeDocument/2006/relationships/image" Target="../media/image40.png"/><Relationship Id="rId4" Type="http://schemas.openxmlformats.org/officeDocument/2006/relationships/hyperlink" Target="http://sl.wikipedia.org/wiki/Digitalna_knji%C5%BEnica" TargetMode="External"/><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jpeg"/><Relationship Id="rId5" Type="http://schemas.microsoft.com/office/2007/relationships/hdphoto" Target="../media/hdphoto1.wdp"/><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image" Target="../media/image58.png"/><Relationship Id="rId5" Type="http://schemas.openxmlformats.org/officeDocument/2006/relationships/image" Target="../media/image53.jpeg"/><Relationship Id="rId10" Type="http://schemas.openxmlformats.org/officeDocument/2006/relationships/image" Target="../media/image46.png"/><Relationship Id="rId4" Type="http://schemas.openxmlformats.org/officeDocument/2006/relationships/image" Target="../media/image52.jpg"/><Relationship Id="rId9"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hyperlink" Target="https://www.adobe.com/si/solutions/ebook/digital-editions/download.html" TargetMode="External"/><Relationship Id="rId4" Type="http://schemas.openxmlformats.org/officeDocument/2006/relationships/hyperlink" Target="https://adedownload.adobe.com/pub/adobe/digitaleditions/ADE_4.5_Installer.ex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hyperlink" Target="https://www.biblos.si/kako-deluj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zal.sik.s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59832" y="91958"/>
            <a:ext cx="4451882" cy="2133600"/>
          </a:xfrm>
        </p:spPr>
        <p:txBody>
          <a:bodyPr>
            <a:normAutofit fontScale="90000"/>
          </a:bodyPr>
          <a:lstStyle/>
          <a:p>
            <a:r>
              <a:rPr lang="sl-SI" sz="6000" b="1" dirty="0" smtClean="0">
                <a:solidFill>
                  <a:srgbClr val="00B0F0"/>
                </a:solidFill>
                <a:latin typeface="Futura Md BT" panose="020B0602020204020303" pitchFamily="34" charset="0"/>
              </a:rPr>
              <a:t>DIGITALNA KNJIŽNICA</a:t>
            </a:r>
            <a:endParaRPr lang="sl-SI" sz="6000" b="1" dirty="0">
              <a:solidFill>
                <a:srgbClr val="00B0F0"/>
              </a:solidFill>
              <a:latin typeface="Futura Md BT" panose="020B0602020204020303" pitchFamily="34" charset="0"/>
            </a:endParaRPr>
          </a:p>
        </p:txBody>
      </p:sp>
      <p:sp>
        <p:nvSpPr>
          <p:cNvPr id="14" name="PoljeZBesedilom 4"/>
          <p:cNvSpPr txBox="1">
            <a:spLocks noChangeArrowheads="1"/>
          </p:cNvSpPr>
          <p:nvPr/>
        </p:nvSpPr>
        <p:spPr bwMode="auto">
          <a:xfrm>
            <a:off x="7020272" y="6237312"/>
            <a:ext cx="1655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200" b="1" dirty="0"/>
              <a:t>Bojan Uranjek, </a:t>
            </a:r>
            <a:r>
              <a:rPr lang="sl-SI" sz="1200" b="1" dirty="0" smtClean="0"/>
              <a:t>2018</a:t>
            </a:r>
            <a:endParaRPr lang="sl-SI" sz="1200" b="1" dirty="0"/>
          </a:p>
        </p:txBody>
      </p:sp>
      <p:pic>
        <p:nvPicPr>
          <p:cNvPr id="5" name="Slika 4"/>
          <p:cNvPicPr/>
          <p:nvPr/>
        </p:nvPicPr>
        <p:blipFill>
          <a:blip r:embed="rId3">
            <a:extLst>
              <a:ext uri="{28A0092B-C50C-407E-A947-70E740481C1C}">
                <a14:useLocalDpi xmlns:a14="http://schemas.microsoft.com/office/drawing/2010/main" val="0"/>
              </a:ext>
            </a:extLst>
          </a:blip>
          <a:stretch>
            <a:fillRect/>
          </a:stretch>
        </p:blipFill>
        <p:spPr>
          <a:xfrm>
            <a:off x="6084168" y="2851250"/>
            <a:ext cx="2416998" cy="741778"/>
          </a:xfrm>
          <a:prstGeom prst="rect">
            <a:avLst/>
          </a:prstGeom>
        </p:spPr>
      </p:pic>
      <p:pic>
        <p:nvPicPr>
          <p:cNvPr id="7" name="Slika 6"/>
          <p:cNvPicPr/>
          <p:nvPr/>
        </p:nvPicPr>
        <p:blipFill>
          <a:blip r:embed="rId4"/>
          <a:stretch>
            <a:fillRect/>
          </a:stretch>
        </p:blipFill>
        <p:spPr>
          <a:xfrm>
            <a:off x="4427984" y="2814878"/>
            <a:ext cx="1381125" cy="1428750"/>
          </a:xfrm>
          <a:prstGeom prst="rect">
            <a:avLst/>
          </a:prstGeom>
        </p:spPr>
      </p:pic>
      <p:pic>
        <p:nvPicPr>
          <p:cNvPr id="8" name="Slika 7" descr="mcobiss"/>
          <p:cNvPicPr/>
          <p:nvPr/>
        </p:nvPicPr>
        <p:blipFill>
          <a:blip r:embed="rId5">
            <a:extLst>
              <a:ext uri="{28A0092B-C50C-407E-A947-70E740481C1C}">
                <a14:useLocalDpi xmlns:a14="http://schemas.microsoft.com/office/drawing/2010/main" val="0"/>
              </a:ext>
            </a:extLst>
          </a:blip>
          <a:srcRect/>
          <a:stretch>
            <a:fillRect/>
          </a:stretch>
        </p:blipFill>
        <p:spPr bwMode="auto">
          <a:xfrm>
            <a:off x="2440481" y="2851250"/>
            <a:ext cx="1524000" cy="1524000"/>
          </a:xfrm>
          <a:prstGeom prst="rect">
            <a:avLst/>
          </a:prstGeom>
          <a:noFill/>
          <a:ln>
            <a:noFill/>
          </a:ln>
        </p:spPr>
      </p:pic>
      <p:pic>
        <p:nvPicPr>
          <p:cNvPr id="9" name="Slika 8" descr="http://www.zal.sik.si/wp-content/uploads/2017/09/dlib17.gif"/>
          <p:cNvPicPr/>
          <p:nvPr/>
        </p:nvPicPr>
        <p:blipFill>
          <a:blip r:embed="rId6">
            <a:extLst>
              <a:ext uri="{28A0092B-C50C-407E-A947-70E740481C1C}">
                <a14:useLocalDpi xmlns:a14="http://schemas.microsoft.com/office/drawing/2010/main" val="0"/>
              </a:ext>
            </a:extLst>
          </a:blip>
          <a:srcRect/>
          <a:stretch>
            <a:fillRect/>
          </a:stretch>
        </p:blipFill>
        <p:spPr bwMode="auto">
          <a:xfrm>
            <a:off x="6272612" y="3870425"/>
            <a:ext cx="1777365" cy="504825"/>
          </a:xfrm>
          <a:prstGeom prst="rect">
            <a:avLst/>
          </a:prstGeom>
          <a:noFill/>
          <a:ln>
            <a:noFill/>
          </a:ln>
        </p:spPr>
      </p:pic>
      <p:pic>
        <p:nvPicPr>
          <p:cNvPr id="10" name="Slika 9" descr="http://www.zal.sik.si/wp-content/uploads/2017/03/ebonitete-300x81.jpg"/>
          <p:cNvPicPr/>
          <p:nvPr/>
        </p:nvPicPr>
        <p:blipFill>
          <a:blip r:embed="rId7">
            <a:extLst>
              <a:ext uri="{28A0092B-C50C-407E-A947-70E740481C1C}">
                <a14:useLocalDpi xmlns:a14="http://schemas.microsoft.com/office/drawing/2010/main" val="0"/>
              </a:ext>
            </a:extLst>
          </a:blip>
          <a:srcRect/>
          <a:stretch>
            <a:fillRect/>
          </a:stretch>
        </p:blipFill>
        <p:spPr bwMode="auto">
          <a:xfrm>
            <a:off x="6245452" y="4495493"/>
            <a:ext cx="1795780" cy="483870"/>
          </a:xfrm>
          <a:prstGeom prst="rect">
            <a:avLst/>
          </a:prstGeom>
          <a:noFill/>
          <a:ln>
            <a:noFill/>
          </a:ln>
        </p:spPr>
      </p:pic>
      <p:pic>
        <p:nvPicPr>
          <p:cNvPr id="11" name="Slika 10" descr="http://www.zal.sik.si/wp-content/uploads/2017/09/utrip.gif"/>
          <p:cNvPicPr/>
          <p:nvPr/>
        </p:nvPicPr>
        <p:blipFill>
          <a:blip r:embed="rId8">
            <a:extLst>
              <a:ext uri="{28A0092B-C50C-407E-A947-70E740481C1C}">
                <a14:useLocalDpi xmlns:a14="http://schemas.microsoft.com/office/drawing/2010/main" val="0"/>
              </a:ext>
            </a:extLst>
          </a:blip>
          <a:srcRect/>
          <a:stretch>
            <a:fillRect/>
          </a:stretch>
        </p:blipFill>
        <p:spPr bwMode="auto">
          <a:xfrm>
            <a:off x="6799838" y="5097762"/>
            <a:ext cx="1692275" cy="755015"/>
          </a:xfrm>
          <a:prstGeom prst="rect">
            <a:avLst/>
          </a:prstGeom>
          <a:noFill/>
          <a:ln>
            <a:noFill/>
          </a:ln>
        </p:spPr>
      </p:pic>
      <p:pic>
        <p:nvPicPr>
          <p:cNvPr id="12" name="Slika 11" descr="findinf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8670" y="4901724"/>
            <a:ext cx="1186815" cy="236855"/>
          </a:xfrm>
          <a:prstGeom prst="rect">
            <a:avLst/>
          </a:prstGeom>
          <a:noFill/>
          <a:ln>
            <a:noFill/>
          </a:ln>
        </p:spPr>
      </p:pic>
      <p:pic>
        <p:nvPicPr>
          <p:cNvPr id="13" name="Slika 12" descr="iusinfolog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4477544"/>
            <a:ext cx="1193800" cy="238760"/>
          </a:xfrm>
          <a:prstGeom prst="rect">
            <a:avLst/>
          </a:prstGeom>
          <a:noFill/>
          <a:ln>
            <a:noFill/>
          </a:ln>
        </p:spPr>
      </p:pic>
      <p:pic>
        <p:nvPicPr>
          <p:cNvPr id="15" name="Slika 14" descr="Untitled 4"/>
          <p:cNvPicPr/>
          <p:nvPr/>
        </p:nvPicPr>
        <p:blipFill>
          <a:blip r:embed="rId11">
            <a:extLst>
              <a:ext uri="{28A0092B-C50C-407E-A947-70E740481C1C}">
                <a14:useLocalDpi xmlns:a14="http://schemas.microsoft.com/office/drawing/2010/main" val="0"/>
              </a:ext>
            </a:extLst>
          </a:blip>
          <a:srcRect/>
          <a:stretch>
            <a:fillRect/>
          </a:stretch>
        </p:blipFill>
        <p:spPr bwMode="auto">
          <a:xfrm>
            <a:off x="3134387" y="5499487"/>
            <a:ext cx="1350645" cy="269875"/>
          </a:xfrm>
          <a:prstGeom prst="rect">
            <a:avLst/>
          </a:prstGeom>
          <a:noFill/>
          <a:ln>
            <a:noFill/>
          </a:ln>
        </p:spPr>
      </p:pic>
      <p:pic>
        <p:nvPicPr>
          <p:cNvPr id="16" name="Slika 15" descr="bannerkako"/>
          <p:cNvPicPr/>
          <p:nvPr/>
        </p:nvPicPr>
        <p:blipFill>
          <a:blip r:embed="rId12">
            <a:extLst>
              <a:ext uri="{28A0092B-C50C-407E-A947-70E740481C1C}">
                <a14:useLocalDpi xmlns:a14="http://schemas.microsoft.com/office/drawing/2010/main" val="0"/>
              </a:ext>
            </a:extLst>
          </a:blip>
          <a:srcRect/>
          <a:stretch>
            <a:fillRect/>
          </a:stretch>
        </p:blipFill>
        <p:spPr bwMode="auto">
          <a:xfrm>
            <a:off x="2584971" y="4624785"/>
            <a:ext cx="1783715" cy="647700"/>
          </a:xfrm>
          <a:prstGeom prst="rect">
            <a:avLst/>
          </a:prstGeom>
          <a:noFill/>
          <a:ln>
            <a:noFill/>
          </a:ln>
        </p:spPr>
      </p:pic>
      <p:pic>
        <p:nvPicPr>
          <p:cNvPr id="17" name="Slika 16"/>
          <p:cNvPicPr/>
          <p:nvPr/>
        </p:nvPicPr>
        <p:blipFill>
          <a:blip r:embed="rId13"/>
          <a:stretch>
            <a:fillRect/>
          </a:stretch>
        </p:blipFill>
        <p:spPr>
          <a:xfrm>
            <a:off x="4770859" y="5610206"/>
            <a:ext cx="1457325" cy="7524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normAutofit/>
          </a:bodyPr>
          <a:lstStyle/>
          <a:p>
            <a:r>
              <a:rPr lang="sl-SI" sz="4000" dirty="0" smtClean="0">
                <a:solidFill>
                  <a:srgbClr val="0070C0"/>
                </a:solidFill>
              </a:rPr>
              <a:t>Iskanje gradiva - </a:t>
            </a:r>
            <a:r>
              <a:rPr lang="sl-SI" sz="4000" dirty="0" smtClean="0">
                <a:solidFill>
                  <a:schemeClr val="tx1"/>
                </a:solidFill>
              </a:rPr>
              <a:t>naročilo</a:t>
            </a:r>
            <a:endParaRPr lang="sl-SI"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4"/>
          <a:stretch>
            <a:fillRect/>
          </a:stretch>
        </p:blipFill>
        <p:spPr>
          <a:xfrm>
            <a:off x="1223628" y="1124744"/>
            <a:ext cx="6696744" cy="4792357"/>
          </a:xfrm>
          <a:prstGeom prst="rect">
            <a:avLst/>
          </a:prstGeom>
        </p:spPr>
      </p:pic>
      <p:sp>
        <p:nvSpPr>
          <p:cNvPr id="2" name="Elipsa 1"/>
          <p:cNvSpPr/>
          <p:nvPr/>
        </p:nvSpPr>
        <p:spPr>
          <a:xfrm>
            <a:off x="6444208" y="3789040"/>
            <a:ext cx="1296144"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154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normAutofit/>
          </a:bodyPr>
          <a:lstStyle/>
          <a:p>
            <a:r>
              <a:rPr lang="sl-SI" sz="4000" dirty="0" smtClean="0">
                <a:solidFill>
                  <a:srgbClr val="0070C0"/>
                </a:solidFill>
              </a:rPr>
              <a:t>Iskanje gradiva - </a:t>
            </a:r>
            <a:r>
              <a:rPr lang="sl-SI" sz="4000" dirty="0" smtClean="0">
                <a:solidFill>
                  <a:schemeClr val="tx1"/>
                </a:solidFill>
              </a:rPr>
              <a:t>NAROČILO</a:t>
            </a:r>
            <a:endParaRPr lang="sl-SI"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lika 1"/>
          <p:cNvPicPr>
            <a:picLocks noChangeAspect="1"/>
          </p:cNvPicPr>
          <p:nvPr/>
        </p:nvPicPr>
        <p:blipFill>
          <a:blip r:embed="rId4"/>
          <a:stretch>
            <a:fillRect/>
          </a:stretch>
        </p:blipFill>
        <p:spPr>
          <a:xfrm>
            <a:off x="1448706" y="1484784"/>
            <a:ext cx="6013524" cy="4126781"/>
          </a:xfrm>
          <a:prstGeom prst="rect">
            <a:avLst/>
          </a:prstGeom>
        </p:spPr>
      </p:pic>
      <p:pic>
        <p:nvPicPr>
          <p:cNvPr id="4" name="Slika 3"/>
          <p:cNvPicPr>
            <a:picLocks noChangeAspect="1"/>
          </p:cNvPicPr>
          <p:nvPr/>
        </p:nvPicPr>
        <p:blipFill>
          <a:blip r:embed="rId5"/>
          <a:stretch>
            <a:fillRect/>
          </a:stretch>
        </p:blipFill>
        <p:spPr>
          <a:xfrm>
            <a:off x="5796136" y="1075654"/>
            <a:ext cx="2990850" cy="1781175"/>
          </a:xfrm>
          <a:prstGeom prst="rect">
            <a:avLst/>
          </a:prstGeom>
        </p:spPr>
      </p:pic>
      <p:sp>
        <p:nvSpPr>
          <p:cNvPr id="10" name="Freeform 16"/>
          <p:cNvSpPr>
            <a:spLocks/>
          </p:cNvSpPr>
          <p:nvPr/>
        </p:nvSpPr>
        <p:spPr bwMode="gray">
          <a:xfrm rot="9267410">
            <a:off x="3807028" y="1676801"/>
            <a:ext cx="2204711" cy="196150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pic>
        <p:nvPicPr>
          <p:cNvPr id="3" name="Slika 2"/>
          <p:cNvPicPr>
            <a:picLocks noChangeAspect="1"/>
          </p:cNvPicPr>
          <p:nvPr/>
        </p:nvPicPr>
        <p:blipFill>
          <a:blip r:embed="rId6"/>
          <a:stretch>
            <a:fillRect/>
          </a:stretch>
        </p:blipFill>
        <p:spPr>
          <a:xfrm>
            <a:off x="3607810" y="4766540"/>
            <a:ext cx="4376652" cy="1532183"/>
          </a:xfrm>
          <a:prstGeom prst="rect">
            <a:avLst/>
          </a:prstGeom>
        </p:spPr>
      </p:pic>
      <p:sp>
        <p:nvSpPr>
          <p:cNvPr id="12" name="Freeform 16"/>
          <p:cNvSpPr>
            <a:spLocks/>
          </p:cNvSpPr>
          <p:nvPr/>
        </p:nvSpPr>
        <p:spPr bwMode="gray">
          <a:xfrm rot="18326316">
            <a:off x="6661168" y="2911793"/>
            <a:ext cx="2919636" cy="196150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spTree>
    <p:extLst>
      <p:ext uri="{BB962C8B-B14F-4D97-AF65-F5344CB8AC3E}">
        <p14:creationId xmlns:p14="http://schemas.microsoft.com/office/powerpoint/2010/main" val="235323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539552" y="1741224"/>
            <a:ext cx="6492617" cy="3916660"/>
          </a:xfrm>
          <a:prstGeom prst="rect">
            <a:avLst/>
          </a:prstGeom>
        </p:spPr>
      </p:pic>
      <p:sp>
        <p:nvSpPr>
          <p:cNvPr id="6146" name="Rectangle 2"/>
          <p:cNvSpPr>
            <a:spLocks noGrp="1" noChangeArrowheads="1"/>
          </p:cNvSpPr>
          <p:nvPr>
            <p:ph type="title"/>
          </p:nvPr>
        </p:nvSpPr>
        <p:spPr>
          <a:xfrm>
            <a:off x="683568" y="0"/>
            <a:ext cx="7543800" cy="1295400"/>
          </a:xfrm>
        </p:spPr>
        <p:txBody>
          <a:bodyPr/>
          <a:lstStyle/>
          <a:p>
            <a:r>
              <a:rPr lang="sl-SI" sz="4000" dirty="0" smtClean="0">
                <a:solidFill>
                  <a:srgbClr val="0070C0"/>
                </a:solidFill>
              </a:rPr>
              <a:t>Moja knjižnica</a:t>
            </a:r>
            <a:endParaRPr lang="sl-SI" dirty="0">
              <a:solidFill>
                <a:srgbClr val="0070C0"/>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5"/>
          <a:stretch>
            <a:fillRect/>
          </a:stretch>
        </p:blipFill>
        <p:spPr>
          <a:xfrm>
            <a:off x="6084168" y="368693"/>
            <a:ext cx="2727573" cy="2484242"/>
          </a:xfrm>
          <a:prstGeom prst="rect">
            <a:avLst/>
          </a:prstGeom>
        </p:spPr>
      </p:pic>
      <p:sp>
        <p:nvSpPr>
          <p:cNvPr id="10" name="Freeform 16"/>
          <p:cNvSpPr>
            <a:spLocks/>
          </p:cNvSpPr>
          <p:nvPr/>
        </p:nvSpPr>
        <p:spPr bwMode="gray">
          <a:xfrm rot="15333662" flipH="1">
            <a:off x="6422532" y="3154167"/>
            <a:ext cx="2551825" cy="1338389"/>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pic>
        <p:nvPicPr>
          <p:cNvPr id="11" name="Slika 10"/>
          <p:cNvPicPr>
            <a:picLocks noChangeAspect="1"/>
          </p:cNvPicPr>
          <p:nvPr/>
        </p:nvPicPr>
        <p:blipFill>
          <a:blip r:embed="rId6"/>
          <a:stretch>
            <a:fillRect/>
          </a:stretch>
        </p:blipFill>
        <p:spPr>
          <a:xfrm>
            <a:off x="1021097" y="1252827"/>
            <a:ext cx="3283499" cy="1714537"/>
          </a:xfrm>
          <a:prstGeom prst="rect">
            <a:avLst/>
          </a:prstGeom>
        </p:spPr>
      </p:pic>
      <p:sp>
        <p:nvSpPr>
          <p:cNvPr id="12" name="Freeform 16"/>
          <p:cNvSpPr>
            <a:spLocks/>
          </p:cNvSpPr>
          <p:nvPr/>
        </p:nvSpPr>
        <p:spPr bwMode="gray">
          <a:xfrm rot="10024701" flipH="1">
            <a:off x="3181023" y="1367777"/>
            <a:ext cx="1954600" cy="746893"/>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spTree>
    <p:extLst>
      <p:ext uri="{BB962C8B-B14F-4D97-AF65-F5344CB8AC3E}">
        <p14:creationId xmlns:p14="http://schemas.microsoft.com/office/powerpoint/2010/main" val="296978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Moja knjižnica</a:t>
            </a:r>
            <a:endParaRPr lang="sl-SI" sz="1200" dirty="0">
              <a:solidFill>
                <a:schemeClr val="bg1">
                  <a:lumMod val="50000"/>
                </a:schemeClr>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lika 1"/>
          <p:cNvPicPr>
            <a:picLocks noChangeAspect="1"/>
          </p:cNvPicPr>
          <p:nvPr/>
        </p:nvPicPr>
        <p:blipFill>
          <a:blip r:embed="rId4"/>
          <a:stretch>
            <a:fillRect/>
          </a:stretch>
        </p:blipFill>
        <p:spPr>
          <a:xfrm>
            <a:off x="245714" y="1981053"/>
            <a:ext cx="8652572" cy="3312368"/>
          </a:xfrm>
          <a:prstGeom prst="rect">
            <a:avLst/>
          </a:prstGeom>
        </p:spPr>
      </p:pic>
    </p:spTree>
    <p:extLst>
      <p:ext uri="{BB962C8B-B14F-4D97-AF65-F5344CB8AC3E}">
        <p14:creationId xmlns:p14="http://schemas.microsoft.com/office/powerpoint/2010/main" val="1973544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Moja knjižnica</a:t>
            </a:r>
            <a:endParaRPr lang="sl-SI" sz="1200" dirty="0">
              <a:solidFill>
                <a:schemeClr val="bg1">
                  <a:lumMod val="50000"/>
                </a:schemeClr>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4"/>
          <a:stretch>
            <a:fillRect/>
          </a:stretch>
        </p:blipFill>
        <p:spPr>
          <a:xfrm>
            <a:off x="604144" y="115447"/>
            <a:ext cx="7824416" cy="5943241"/>
          </a:xfrm>
          <a:prstGeom prst="rect">
            <a:avLst/>
          </a:prstGeom>
        </p:spPr>
      </p:pic>
    </p:spTree>
    <p:extLst>
      <p:ext uri="{BB962C8B-B14F-4D97-AF65-F5344CB8AC3E}">
        <p14:creationId xmlns:p14="http://schemas.microsoft.com/office/powerpoint/2010/main" val="396069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COBISS +</a:t>
            </a:r>
            <a:endParaRPr lang="sl-SI" sz="1200" dirty="0">
              <a:solidFill>
                <a:schemeClr val="bg1">
                  <a:lumMod val="50000"/>
                </a:schemeClr>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1259632" y="1916832"/>
            <a:ext cx="1971092" cy="369332"/>
          </a:xfrm>
          <a:prstGeom prst="rect">
            <a:avLst/>
          </a:prstGeom>
        </p:spPr>
        <p:txBody>
          <a:bodyPr wrap="square">
            <a:spAutoFit/>
          </a:bodyPr>
          <a:lstStyle/>
          <a:p>
            <a:r>
              <a:rPr lang="sl-SI" dirty="0" smtClean="0"/>
              <a:t>Primer iskanja:</a:t>
            </a:r>
            <a:endParaRPr lang="sl-SI" dirty="0"/>
          </a:p>
        </p:txBody>
      </p:sp>
      <p:sp>
        <p:nvSpPr>
          <p:cNvPr id="7" name="Pravokotnik 6"/>
          <p:cNvSpPr/>
          <p:nvPr/>
        </p:nvSpPr>
        <p:spPr>
          <a:xfrm>
            <a:off x="1252438" y="2606298"/>
            <a:ext cx="1971092" cy="369332"/>
          </a:xfrm>
          <a:prstGeom prst="rect">
            <a:avLst/>
          </a:prstGeom>
        </p:spPr>
        <p:txBody>
          <a:bodyPr wrap="square">
            <a:spAutoFit/>
          </a:bodyPr>
          <a:lstStyle/>
          <a:p>
            <a:r>
              <a:rPr lang="sl-SI" dirty="0" smtClean="0">
                <a:hlinkClick r:id="rId4"/>
              </a:rPr>
              <a:t>www.zal.sik.si</a:t>
            </a:r>
            <a:endParaRPr lang="sl-SI" dirty="0"/>
          </a:p>
        </p:txBody>
      </p:sp>
      <p:sp>
        <p:nvSpPr>
          <p:cNvPr id="8" name="Pravokotnik 7"/>
          <p:cNvSpPr/>
          <p:nvPr/>
        </p:nvSpPr>
        <p:spPr>
          <a:xfrm>
            <a:off x="1894485" y="3472269"/>
            <a:ext cx="648072" cy="369332"/>
          </a:xfrm>
          <a:prstGeom prst="rect">
            <a:avLst/>
          </a:prstGeom>
        </p:spPr>
        <p:txBody>
          <a:bodyPr wrap="square">
            <a:spAutoFit/>
          </a:bodyPr>
          <a:lstStyle/>
          <a:p>
            <a:r>
              <a:rPr lang="sl-SI" dirty="0"/>
              <a:t>a</a:t>
            </a:r>
            <a:r>
              <a:rPr lang="sl-SI" dirty="0" smtClean="0"/>
              <a:t>li</a:t>
            </a:r>
          </a:p>
        </p:txBody>
      </p:sp>
      <p:sp>
        <p:nvSpPr>
          <p:cNvPr id="9" name="Pravokotnik 8"/>
          <p:cNvSpPr/>
          <p:nvPr/>
        </p:nvSpPr>
        <p:spPr>
          <a:xfrm>
            <a:off x="1174915" y="4161337"/>
            <a:ext cx="2735284" cy="369332"/>
          </a:xfrm>
          <a:prstGeom prst="rect">
            <a:avLst/>
          </a:prstGeom>
        </p:spPr>
        <p:txBody>
          <a:bodyPr wrap="square">
            <a:spAutoFit/>
          </a:bodyPr>
          <a:lstStyle/>
          <a:p>
            <a:r>
              <a:rPr lang="sl-SI" dirty="0">
                <a:hlinkClick r:id="rId5"/>
              </a:rPr>
              <a:t>https://</a:t>
            </a:r>
            <a:r>
              <a:rPr lang="sl-SI" dirty="0" smtClean="0">
                <a:hlinkClick r:id="rId5"/>
              </a:rPr>
              <a:t>plus.si.cobiss.net</a:t>
            </a:r>
            <a:endParaRPr lang="sl-SI" dirty="0"/>
          </a:p>
        </p:txBody>
      </p:sp>
    </p:spTree>
    <p:extLst>
      <p:ext uri="{BB962C8B-B14F-4D97-AF65-F5344CB8AC3E}">
        <p14:creationId xmlns:p14="http://schemas.microsoft.com/office/powerpoint/2010/main" val="1824457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COBISS POMOČ</a:t>
            </a:r>
            <a:endParaRPr lang="sl-SI" sz="1200" dirty="0">
              <a:solidFill>
                <a:schemeClr val="bg1">
                  <a:lumMod val="50000"/>
                </a:schemeClr>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1736812" y="2852936"/>
            <a:ext cx="5670376" cy="369332"/>
          </a:xfrm>
          <a:prstGeom prst="rect">
            <a:avLst/>
          </a:prstGeom>
        </p:spPr>
        <p:txBody>
          <a:bodyPr wrap="square">
            <a:spAutoFit/>
          </a:bodyPr>
          <a:lstStyle/>
          <a:p>
            <a:r>
              <a:rPr lang="sl-SI" dirty="0">
                <a:hlinkClick r:id="rId4"/>
              </a:rPr>
              <a:t>https://plus.si.cobiss.net/opac7/help#mylib*loan</a:t>
            </a:r>
            <a:endParaRPr lang="sl-SI" dirty="0"/>
          </a:p>
        </p:txBody>
      </p:sp>
      <p:pic>
        <p:nvPicPr>
          <p:cNvPr id="4" name="Slika 3"/>
          <p:cNvPicPr>
            <a:picLocks noChangeAspect="1"/>
          </p:cNvPicPr>
          <p:nvPr/>
        </p:nvPicPr>
        <p:blipFill>
          <a:blip r:embed="rId5"/>
          <a:stretch>
            <a:fillRect/>
          </a:stretch>
        </p:blipFill>
        <p:spPr>
          <a:xfrm>
            <a:off x="5940152" y="4221088"/>
            <a:ext cx="2047875" cy="600075"/>
          </a:xfrm>
          <a:prstGeom prst="rect">
            <a:avLst/>
          </a:prstGeom>
        </p:spPr>
      </p:pic>
    </p:spTree>
    <p:extLst>
      <p:ext uri="{BB962C8B-B14F-4D97-AF65-F5344CB8AC3E}">
        <p14:creationId xmlns:p14="http://schemas.microsoft.com/office/powerpoint/2010/main" val="50320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5616" y="1844824"/>
            <a:ext cx="7135316" cy="3456384"/>
          </a:xfrm>
        </p:spPr>
        <p:txBody>
          <a:bodyPr>
            <a:normAutofit fontScale="90000"/>
          </a:bodyPr>
          <a:lstStyle/>
          <a:p>
            <a:r>
              <a:rPr lang="sl-SI" sz="7200" b="1" dirty="0" err="1" smtClean="0">
                <a:solidFill>
                  <a:srgbClr val="0070C0"/>
                </a:solidFill>
              </a:rPr>
              <a:t>PODATKOVNi</a:t>
            </a:r>
            <a:r>
              <a:rPr lang="sl-SI" sz="7200" b="1" dirty="0" smtClean="0">
                <a:solidFill>
                  <a:srgbClr val="0070C0"/>
                </a:solidFill>
              </a:rPr>
              <a:t/>
            </a:r>
            <a:br>
              <a:rPr lang="sl-SI" sz="7200" b="1" dirty="0" smtClean="0">
                <a:solidFill>
                  <a:srgbClr val="0070C0"/>
                </a:solidFill>
              </a:rPr>
            </a:br>
            <a:r>
              <a:rPr lang="sl-SI" sz="7200" b="1" dirty="0" smtClean="0">
                <a:solidFill>
                  <a:srgbClr val="0070C0"/>
                </a:solidFill>
              </a:rPr>
              <a:t>viri</a:t>
            </a:r>
            <a:r>
              <a:rPr lang="sl-SI" sz="4000" b="1" dirty="0" smtClean="0">
                <a:solidFill>
                  <a:schemeClr val="tx1"/>
                </a:solidFill>
              </a:rPr>
              <a:t/>
            </a:r>
            <a:br>
              <a:rPr lang="sl-SI" sz="4000" b="1" dirty="0" smtClean="0">
                <a:solidFill>
                  <a:schemeClr val="tx1"/>
                </a:solidFill>
              </a:rPr>
            </a:br>
            <a:r>
              <a:rPr lang="sl-SI" b="1" dirty="0">
                <a:solidFill>
                  <a:schemeClr val="tx1"/>
                </a:solidFill>
              </a:rPr>
              <a:t/>
            </a:r>
            <a:br>
              <a:rPr lang="sl-SI" b="1" dirty="0">
                <a:solidFill>
                  <a:schemeClr val="tx1"/>
                </a:solidFill>
              </a:rPr>
            </a:br>
            <a:endParaRPr lang="sl-SI" sz="4000" b="1" dirty="0">
              <a:solidFill>
                <a:schemeClr val="tx1"/>
              </a:solidFill>
            </a:endParaRPr>
          </a:p>
        </p:txBody>
      </p:sp>
    </p:spTree>
    <p:extLst>
      <p:ext uri="{BB962C8B-B14F-4D97-AF65-F5344CB8AC3E}">
        <p14:creationId xmlns:p14="http://schemas.microsoft.com/office/powerpoint/2010/main" val="3902198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ZA ČLANE KNJIŽNICE</a:t>
            </a:r>
            <a:endParaRPr lang="sl-SI" sz="1800" dirty="0">
              <a:solidFill>
                <a:schemeClr val="bg1">
                  <a:lumMod val="50000"/>
                </a:schemeClr>
              </a:solidFill>
            </a:endParaRPr>
          </a:p>
        </p:txBody>
      </p:sp>
      <p:sp>
        <p:nvSpPr>
          <p:cNvPr id="24" name="TextBox 17"/>
          <p:cNvSpPr txBox="1">
            <a:spLocks noChangeArrowheads="1"/>
          </p:cNvSpPr>
          <p:nvPr/>
        </p:nvSpPr>
        <p:spPr bwMode="auto">
          <a:xfrm>
            <a:off x="805577" y="1564602"/>
            <a:ext cx="263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2000" dirty="0">
                <a:hlinkClick r:id="rId3"/>
              </a:rPr>
              <a:t>http://www.zal.sik.si</a:t>
            </a:r>
            <a:endParaRPr lang="sl-SI" sz="2000" dirty="0"/>
          </a:p>
        </p:txBody>
      </p:sp>
      <p:pic>
        <p:nvPicPr>
          <p:cNvPr id="15" name="Slika 14"/>
          <p:cNvPicPr>
            <a:picLocks noChangeAspect="1"/>
          </p:cNvPicPr>
          <p:nvPr/>
        </p:nvPicPr>
        <p:blipFill>
          <a:blip r:embed="rId4"/>
          <a:stretch>
            <a:fillRect/>
          </a:stretch>
        </p:blipFill>
        <p:spPr>
          <a:xfrm>
            <a:off x="4892293" y="1916832"/>
            <a:ext cx="3995332" cy="4723804"/>
          </a:xfrm>
          <a:prstGeom prst="rect">
            <a:avLst/>
          </a:prstGeom>
        </p:spPr>
      </p:pic>
      <p:sp>
        <p:nvSpPr>
          <p:cNvPr id="16" name="Freeform 16"/>
          <p:cNvSpPr>
            <a:spLocks/>
          </p:cNvSpPr>
          <p:nvPr/>
        </p:nvSpPr>
        <p:spPr bwMode="gray">
          <a:xfrm rot="4561334" flipH="1">
            <a:off x="5866711" y="3154611"/>
            <a:ext cx="1841902" cy="991441"/>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pic>
        <p:nvPicPr>
          <p:cNvPr id="2" name="Slika 1"/>
          <p:cNvPicPr>
            <a:picLocks noChangeAspect="1"/>
          </p:cNvPicPr>
          <p:nvPr/>
        </p:nvPicPr>
        <p:blipFill>
          <a:blip r:embed="rId5"/>
          <a:stretch>
            <a:fillRect/>
          </a:stretch>
        </p:blipFill>
        <p:spPr>
          <a:xfrm>
            <a:off x="1907704" y="2348880"/>
            <a:ext cx="1789382" cy="3624064"/>
          </a:xfrm>
          <a:prstGeom prst="rect">
            <a:avLst/>
          </a:prstGeom>
        </p:spPr>
      </p:pic>
    </p:spTree>
    <p:extLst>
      <p:ext uri="{BB962C8B-B14F-4D97-AF65-F5344CB8AC3E}">
        <p14:creationId xmlns:p14="http://schemas.microsoft.com/office/powerpoint/2010/main" val="556452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4892293" y="1916832"/>
            <a:ext cx="3995332" cy="4723804"/>
          </a:xfrm>
          <a:prstGeom prst="rect">
            <a:avLst/>
          </a:prstGeom>
        </p:spPr>
      </p:pic>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PROSTO </a:t>
            </a:r>
            <a:r>
              <a:rPr lang="sl-SI" sz="4000" dirty="0" err="1" smtClean="0">
                <a:solidFill>
                  <a:srgbClr val="0070C0"/>
                </a:solidFill>
              </a:rPr>
              <a:t>DOSTOPNi</a:t>
            </a:r>
            <a:r>
              <a:rPr lang="sl-SI" sz="4000" dirty="0" smtClean="0">
                <a:solidFill>
                  <a:srgbClr val="0070C0"/>
                </a:solidFill>
              </a:rPr>
              <a:t> </a:t>
            </a:r>
            <a:endParaRPr lang="sl-SI" sz="1800" dirty="0">
              <a:solidFill>
                <a:schemeClr val="bg1">
                  <a:lumMod val="50000"/>
                </a:schemeClr>
              </a:solidFill>
            </a:endParaRPr>
          </a:p>
        </p:txBody>
      </p:sp>
      <p:sp>
        <p:nvSpPr>
          <p:cNvPr id="24" name="TextBox 17"/>
          <p:cNvSpPr txBox="1">
            <a:spLocks noChangeArrowheads="1"/>
          </p:cNvSpPr>
          <p:nvPr/>
        </p:nvSpPr>
        <p:spPr bwMode="auto">
          <a:xfrm>
            <a:off x="5652120" y="1264382"/>
            <a:ext cx="263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2000" dirty="0">
                <a:hlinkClick r:id="rId4"/>
              </a:rPr>
              <a:t>http://www.zal.sik.si</a:t>
            </a:r>
            <a:endParaRPr lang="sl-SI" sz="2000" dirty="0"/>
          </a:p>
        </p:txBody>
      </p:sp>
      <p:sp>
        <p:nvSpPr>
          <p:cNvPr id="25" name="Freeform 16"/>
          <p:cNvSpPr>
            <a:spLocks/>
          </p:cNvSpPr>
          <p:nvPr/>
        </p:nvSpPr>
        <p:spPr bwMode="gray">
          <a:xfrm rot="4561334" flipH="1">
            <a:off x="5779735" y="3421109"/>
            <a:ext cx="1841902" cy="991441"/>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pic>
        <p:nvPicPr>
          <p:cNvPr id="2052" name="Picture 4" descr="http://www.zal.sik.si/wp-content/uploads/2013/10/celjskozasavsk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01" y="3372675"/>
            <a:ext cx="1748090" cy="7283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is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57" y="4472049"/>
            <a:ext cx="14859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lovenskabiografij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216" y="4554541"/>
            <a:ext cx="2106953" cy="1336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ded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36" y="6036778"/>
            <a:ext cx="1506964" cy="645211"/>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9"/>
          <a:stretch>
            <a:fillRect/>
          </a:stretch>
        </p:blipFill>
        <p:spPr>
          <a:xfrm>
            <a:off x="3106953" y="1799569"/>
            <a:ext cx="1432172" cy="936420"/>
          </a:xfrm>
          <a:prstGeom prst="rect">
            <a:avLst/>
          </a:prstGeom>
        </p:spPr>
      </p:pic>
      <p:pic>
        <p:nvPicPr>
          <p:cNvPr id="2066" name="Picture 18" descr="theeurope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6525" y="3615011"/>
            <a:ext cx="1455652" cy="7609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zal.sik.si/wp-content/uploads/2017/09/dlib17.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0590" y="2559656"/>
            <a:ext cx="1572856" cy="4456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mr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7403" y="1605347"/>
            <a:ext cx="175260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2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4"/>
          <a:stretch>
            <a:fillRect/>
          </a:stretch>
        </p:blipFill>
        <p:spPr>
          <a:xfrm>
            <a:off x="2732360" y="1052736"/>
            <a:ext cx="5112568" cy="3571090"/>
          </a:xfrm>
          <a:prstGeom prst="rect">
            <a:avLst/>
          </a:prstGeom>
        </p:spPr>
      </p:pic>
      <p:sp>
        <p:nvSpPr>
          <p:cNvPr id="25" name="TextBox 17"/>
          <p:cNvSpPr txBox="1">
            <a:spLocks noChangeArrowheads="1"/>
          </p:cNvSpPr>
          <p:nvPr/>
        </p:nvSpPr>
        <p:spPr bwMode="auto">
          <a:xfrm>
            <a:off x="6655262" y="5884671"/>
            <a:ext cx="2375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100" dirty="0"/>
              <a:t>Vir: http://www.cobiss.si/cobiss.htm</a:t>
            </a:r>
            <a:endParaRPr lang="sl-SI" sz="1100" dirty="0"/>
          </a:p>
        </p:txBody>
      </p:sp>
    </p:spTree>
    <p:extLst>
      <p:ext uri="{BB962C8B-B14F-4D97-AF65-F5344CB8AC3E}">
        <p14:creationId xmlns:p14="http://schemas.microsoft.com/office/powerpoint/2010/main" val="22936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ZA ČLANE KNJIŽNICE</a:t>
            </a:r>
            <a:endParaRPr lang="sl-SI" sz="1800" dirty="0">
              <a:solidFill>
                <a:schemeClr val="bg1">
                  <a:lumMod val="50000"/>
                </a:schemeClr>
              </a:solidFill>
            </a:endParaRPr>
          </a:p>
        </p:txBody>
      </p:sp>
      <p:pic>
        <p:nvPicPr>
          <p:cNvPr id="1026" name="Picture 2" descr="http://www.zal.sik.si/wp-content/uploads/2017/03/ebonitete-300x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80456"/>
            <a:ext cx="2857500" cy="771525"/>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043608" y="2310241"/>
            <a:ext cx="7848872" cy="1200329"/>
          </a:xfrm>
          <a:prstGeom prst="rect">
            <a:avLst/>
          </a:prstGeom>
        </p:spPr>
        <p:txBody>
          <a:bodyPr wrap="square">
            <a:spAutoFit/>
          </a:bodyPr>
          <a:lstStyle/>
          <a:p>
            <a:pPr algn="just"/>
            <a:r>
              <a:rPr lang="sl-SI" dirty="0">
                <a:latin typeface="Tahoma" panose="020B0604030504040204" pitchFamily="34" charset="0"/>
              </a:rPr>
              <a:t>EBONITETE.SI je najsodobnejša aplikacija za popoln pregled več kot 200.000 poslovnih subjektov. Na enem samem mestu lahko pridobite splošne, računovodske in ostale finančne podatke o izbranem podjetju. Z enovitim produktom si lahko ustvarite celovito sliko o boniteti podjetja.</a:t>
            </a:r>
            <a:endParaRPr lang="sl-SI" dirty="0"/>
          </a:p>
        </p:txBody>
      </p:sp>
      <p:pic>
        <p:nvPicPr>
          <p:cNvPr id="1028" name="Picture 4" descr="iusinf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797065"/>
            <a:ext cx="2857500" cy="571501"/>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1403648" y="4869160"/>
            <a:ext cx="7128792" cy="1200329"/>
          </a:xfrm>
          <a:prstGeom prst="rect">
            <a:avLst/>
          </a:prstGeom>
        </p:spPr>
        <p:txBody>
          <a:bodyPr wrap="square">
            <a:spAutoFit/>
          </a:bodyPr>
          <a:lstStyle/>
          <a:p>
            <a:pPr algn="just"/>
            <a:r>
              <a:rPr lang="sl-SI" dirty="0">
                <a:latin typeface="Tahoma" panose="020B0604030504040204" pitchFamily="34" charset="0"/>
              </a:rPr>
              <a:t>Portal IUS-INFO je najsodobnejši portal z največjo zbirko pravnih informacij v Sloveniji. Portal omogoča uporabnikom enostaven in hiter dostop do zanesljivih in celovitih pravnih in poslovnih vsebin, obogatenih z dodatnimi informacijami in funkcionalnostmi.</a:t>
            </a:r>
            <a:endParaRPr lang="sl-SI" dirty="0"/>
          </a:p>
        </p:txBody>
      </p:sp>
    </p:spTree>
    <p:extLst>
      <p:ext uri="{BB962C8B-B14F-4D97-AF65-F5344CB8AC3E}">
        <p14:creationId xmlns:p14="http://schemas.microsoft.com/office/powerpoint/2010/main" val="1724595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ZA ČLANE KNJIŽNICE</a:t>
            </a:r>
            <a:endParaRPr lang="sl-SI" sz="1800" dirty="0">
              <a:solidFill>
                <a:schemeClr val="bg1">
                  <a:lumMod val="50000"/>
                </a:schemeClr>
              </a:solidFill>
            </a:endParaRPr>
          </a:p>
        </p:txBody>
      </p:sp>
      <p:sp>
        <p:nvSpPr>
          <p:cNvPr id="2" name="Pravokotnik 1"/>
          <p:cNvSpPr/>
          <p:nvPr/>
        </p:nvSpPr>
        <p:spPr>
          <a:xfrm>
            <a:off x="794610" y="2274838"/>
            <a:ext cx="8352928" cy="1200329"/>
          </a:xfrm>
          <a:prstGeom prst="rect">
            <a:avLst/>
          </a:prstGeom>
        </p:spPr>
        <p:txBody>
          <a:bodyPr wrap="square">
            <a:spAutoFit/>
          </a:bodyPr>
          <a:lstStyle/>
          <a:p>
            <a:pPr algn="just"/>
            <a:r>
              <a:rPr lang="sl-SI" b="1" dirty="0"/>
              <a:t>Portal </a:t>
            </a:r>
            <a:r>
              <a:rPr lang="sl-SI" b="1" dirty="0" err="1"/>
              <a:t>FinD</a:t>
            </a:r>
            <a:r>
              <a:rPr lang="sl-SI" b="1" dirty="0"/>
              <a:t>–INFO</a:t>
            </a:r>
            <a:r>
              <a:rPr lang="sl-SI" dirty="0"/>
              <a:t> povezuje zbirke obsežnih strokovnih vsebin, podatkov, obrazcev in pripomočkov s področij financ, davkov in računovodstva. Portal temelji na preizkušeni tehnologiji portala </a:t>
            </a:r>
            <a:r>
              <a:rPr lang="sl-SI" dirty="0">
                <a:hlinkClick r:id="rId3"/>
              </a:rPr>
              <a:t>IUS-INFO</a:t>
            </a:r>
            <a:r>
              <a:rPr lang="sl-SI" dirty="0"/>
              <a:t>, ki zagotavlja uporabnikom kakovostne, strokovne in ažurne dokumente ter informacije.</a:t>
            </a:r>
          </a:p>
        </p:txBody>
      </p:sp>
      <p:pic>
        <p:nvPicPr>
          <p:cNvPr id="2050" name="Picture 2" descr="findin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625" y="1342590"/>
            <a:ext cx="2857500" cy="571501"/>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1259632" y="4751887"/>
            <a:ext cx="7128792" cy="1200329"/>
          </a:xfrm>
          <a:prstGeom prst="rect">
            <a:avLst/>
          </a:prstGeom>
        </p:spPr>
        <p:txBody>
          <a:bodyPr wrap="square">
            <a:spAutoFit/>
          </a:bodyPr>
          <a:lstStyle/>
          <a:p>
            <a:r>
              <a:rPr lang="sl-SI" b="1" dirty="0"/>
              <a:t>EBSCO Host</a:t>
            </a:r>
            <a:r>
              <a:rPr lang="sl-SI" dirty="0"/>
              <a:t> omogoča iskanje, pregledovanje, tiskanje in shranjevanje polnih besedil člankov po bazah </a:t>
            </a:r>
            <a:r>
              <a:rPr lang="sl-SI" dirty="0" err="1"/>
              <a:t>Academic</a:t>
            </a:r>
            <a:r>
              <a:rPr lang="sl-SI" dirty="0"/>
              <a:t> </a:t>
            </a:r>
            <a:r>
              <a:rPr lang="sl-SI" dirty="0" err="1"/>
              <a:t>Search</a:t>
            </a:r>
            <a:r>
              <a:rPr lang="sl-SI" dirty="0"/>
              <a:t> Elite, Business </a:t>
            </a:r>
            <a:r>
              <a:rPr lang="sl-SI" dirty="0" err="1"/>
              <a:t>Source</a:t>
            </a:r>
            <a:r>
              <a:rPr lang="sl-SI" dirty="0"/>
              <a:t> Premier, </a:t>
            </a:r>
            <a:r>
              <a:rPr lang="sl-SI" dirty="0" err="1"/>
              <a:t>MasterFILE</a:t>
            </a:r>
            <a:r>
              <a:rPr lang="sl-SI" dirty="0"/>
              <a:t> Premier, </a:t>
            </a:r>
            <a:r>
              <a:rPr lang="sl-SI" dirty="0" err="1"/>
              <a:t>Newspaper</a:t>
            </a:r>
            <a:r>
              <a:rPr lang="sl-SI" dirty="0"/>
              <a:t> </a:t>
            </a:r>
            <a:r>
              <a:rPr lang="sl-SI" dirty="0" err="1"/>
              <a:t>Source</a:t>
            </a:r>
            <a:r>
              <a:rPr lang="sl-SI" dirty="0"/>
              <a:t> in MEDLINE.</a:t>
            </a:r>
          </a:p>
        </p:txBody>
      </p:sp>
      <p:pic>
        <p:nvPicPr>
          <p:cNvPr id="9" name="Picture 4" descr="http://www.zal.sik.si/wp-content/uploads/2017/09/ebscohost1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179" y="3815783"/>
            <a:ext cx="28575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4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ZA ČLANE KNJIŽNICE</a:t>
            </a:r>
            <a:endParaRPr lang="sl-SI" sz="1800" dirty="0">
              <a:solidFill>
                <a:schemeClr val="bg1">
                  <a:lumMod val="50000"/>
                </a:schemeClr>
              </a:solidFill>
            </a:endParaRPr>
          </a:p>
        </p:txBody>
      </p:sp>
      <p:sp>
        <p:nvSpPr>
          <p:cNvPr id="2" name="Pravokotnik 1"/>
          <p:cNvSpPr/>
          <p:nvPr/>
        </p:nvSpPr>
        <p:spPr>
          <a:xfrm>
            <a:off x="971600" y="2641713"/>
            <a:ext cx="6984776" cy="646331"/>
          </a:xfrm>
          <a:prstGeom prst="rect">
            <a:avLst/>
          </a:prstGeom>
        </p:spPr>
        <p:txBody>
          <a:bodyPr wrap="square">
            <a:spAutoFit/>
          </a:bodyPr>
          <a:lstStyle/>
          <a:p>
            <a:r>
              <a:rPr lang="sl-SI" dirty="0"/>
              <a:t>Spletni arhiv časnika Večer vam omogoča iskanje po preteklih številkah vse od 1945 do danes. Iskanje je enostavno in pregledno.</a:t>
            </a:r>
          </a:p>
        </p:txBody>
      </p:sp>
      <p:pic>
        <p:nvPicPr>
          <p:cNvPr id="4098" name="Picture 2" descr="http://www.zal.sik.si/wp-content/uploads/2017/09/vecerarhiv.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12547"/>
            <a:ext cx="28575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1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PROSTO </a:t>
            </a:r>
            <a:r>
              <a:rPr lang="sl-SI" sz="4000" dirty="0" err="1" smtClean="0">
                <a:solidFill>
                  <a:srgbClr val="0070C0"/>
                </a:solidFill>
              </a:rPr>
              <a:t>DOSTOPNi</a:t>
            </a:r>
            <a:r>
              <a:rPr lang="sl-SI" sz="4000" dirty="0" smtClean="0">
                <a:solidFill>
                  <a:srgbClr val="0070C0"/>
                </a:solidFill>
              </a:rPr>
              <a:t> </a:t>
            </a:r>
            <a:endParaRPr lang="sl-SI" sz="1800" dirty="0">
              <a:solidFill>
                <a:schemeClr val="bg1">
                  <a:lumMod val="50000"/>
                </a:schemeClr>
              </a:solidFill>
            </a:endParaRPr>
          </a:p>
        </p:txBody>
      </p:sp>
      <p:pic>
        <p:nvPicPr>
          <p:cNvPr id="5122" name="Picture 2" descr="http://www.zal.sik.si/wp-content/uploads/2017/09/dlib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42258"/>
            <a:ext cx="1572856" cy="445643"/>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2195736" y="3897147"/>
            <a:ext cx="6772290" cy="2585323"/>
          </a:xfrm>
          <a:prstGeom prst="rect">
            <a:avLst/>
          </a:prstGeom>
        </p:spPr>
        <p:txBody>
          <a:bodyPr wrap="square">
            <a:spAutoFit/>
          </a:bodyPr>
          <a:lstStyle/>
          <a:p>
            <a:pPr algn="just"/>
            <a:r>
              <a:rPr lang="sl-SI" dirty="0">
                <a:latin typeface="Raleway"/>
              </a:rPr>
              <a:t>Digitalna knjižnica Slovenije – dLib.si zagotavlja dostop do raznovrstnih digitalnih vsebin s področja znanosti, umetnosti in kulture. Kot spletni informacijski vir predstavlja bistven sestavni del sodobne infrastrukture izobraževalnega in znanstvenoraziskovalnega procesa ter enega od temeljev razvoja informacijske družbe. Poleg tega zagotavlja trajno ohranjanje slovenske pisne kulturne dediščine v digitalni obliki in s tem skrbi, da bodo digitalne vsebine preteklosti in sedanjosti dostopne tudi prihodnjim rodovom.</a:t>
            </a:r>
            <a:endParaRPr lang="sl-SI" dirty="0"/>
          </a:p>
        </p:txBody>
      </p:sp>
      <p:sp>
        <p:nvSpPr>
          <p:cNvPr id="7" name="Pravokotnik 6"/>
          <p:cNvSpPr/>
          <p:nvPr/>
        </p:nvSpPr>
        <p:spPr>
          <a:xfrm>
            <a:off x="1325980" y="2475124"/>
            <a:ext cx="7351712" cy="1754326"/>
          </a:xfrm>
          <a:prstGeom prst="rect">
            <a:avLst/>
          </a:prstGeom>
        </p:spPr>
        <p:txBody>
          <a:bodyPr wrap="square">
            <a:spAutoFit/>
          </a:bodyPr>
          <a:lstStyle/>
          <a:p>
            <a:pPr algn="just"/>
            <a:r>
              <a:rPr lang="sl-SI" dirty="0"/>
              <a:t>Biografski leksikon celjskega območja in Zasavja predstavlja osebnosti, ki so s svojim delom pomembno zaznamovale različna področja življenja v svojem okolju. Zbirka imen in podatkov raste ter se dopolnjuje, tako da nikoli ni dokončna</a:t>
            </a:r>
            <a:r>
              <a:rPr lang="sl-SI" dirty="0" smtClean="0"/>
              <a:t>.</a:t>
            </a:r>
          </a:p>
          <a:p>
            <a:pPr algn="just"/>
            <a:r>
              <a:rPr lang="sl-SI" dirty="0"/>
              <a:t/>
            </a:r>
            <a:br>
              <a:rPr lang="sl-SI" dirty="0"/>
            </a:br>
            <a:endParaRPr lang="sl-SI" dirty="0"/>
          </a:p>
        </p:txBody>
      </p:sp>
      <p:pic>
        <p:nvPicPr>
          <p:cNvPr id="9" name="Picture 2" descr="celjskozasavs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12032"/>
            <a:ext cx="2342794" cy="97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2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PROSTO </a:t>
            </a:r>
            <a:r>
              <a:rPr lang="sl-SI" sz="4000" dirty="0" err="1" smtClean="0">
                <a:solidFill>
                  <a:srgbClr val="0070C0"/>
                </a:solidFill>
              </a:rPr>
              <a:t>DOSTOPNi</a:t>
            </a:r>
            <a:r>
              <a:rPr lang="sl-SI" sz="4000" dirty="0" smtClean="0">
                <a:solidFill>
                  <a:srgbClr val="0070C0"/>
                </a:solidFill>
              </a:rPr>
              <a:t> </a:t>
            </a:r>
            <a:endParaRPr lang="sl-SI" sz="1800" dirty="0">
              <a:solidFill>
                <a:schemeClr val="bg1">
                  <a:lumMod val="50000"/>
                </a:schemeClr>
              </a:solidFill>
            </a:endParaRPr>
          </a:p>
        </p:txBody>
      </p:sp>
      <p:sp>
        <p:nvSpPr>
          <p:cNvPr id="6" name="Pravokotnik 5"/>
          <p:cNvSpPr/>
          <p:nvPr/>
        </p:nvSpPr>
        <p:spPr>
          <a:xfrm>
            <a:off x="2169468" y="5661248"/>
            <a:ext cx="6751600" cy="923330"/>
          </a:xfrm>
          <a:prstGeom prst="rect">
            <a:avLst/>
          </a:prstGeom>
        </p:spPr>
        <p:txBody>
          <a:bodyPr wrap="square">
            <a:spAutoFit/>
          </a:bodyPr>
          <a:lstStyle/>
          <a:p>
            <a:r>
              <a:rPr lang="sl-SI" dirty="0"/>
              <a:t>Portal Zgodovina Slovenije – </a:t>
            </a:r>
            <a:r>
              <a:rPr lang="sl-SI" dirty="0" err="1"/>
              <a:t>SIstory</a:t>
            </a:r>
            <a:r>
              <a:rPr lang="sl-SI" dirty="0"/>
              <a:t> nastaja v sklopu programa raziskovalne infrastrukture slovenskega zgodovinopisja na Inštitutu za novejšo zgodovino.</a:t>
            </a:r>
          </a:p>
        </p:txBody>
      </p:sp>
      <p:pic>
        <p:nvPicPr>
          <p:cNvPr id="6148" name="Picture 4" descr="s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347" y="4784948"/>
            <a:ext cx="14859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am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498972"/>
            <a:ext cx="1752600" cy="514351"/>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899592" y="2125824"/>
            <a:ext cx="8352928" cy="3139321"/>
          </a:xfrm>
          <a:prstGeom prst="rect">
            <a:avLst/>
          </a:prstGeom>
        </p:spPr>
        <p:txBody>
          <a:bodyPr wrap="square">
            <a:spAutoFit/>
          </a:bodyPr>
          <a:lstStyle/>
          <a:p>
            <a:pPr algn="just"/>
            <a:r>
              <a:rPr lang="sl-SI" dirty="0">
                <a:latin typeface="Tahoma" panose="020B0604030504040204" pitchFamily="34" charset="0"/>
              </a:rPr>
              <a:t>Regijski portal KAMRA je spletno mesto, ki združuje digitalizirane vsebine s področja domoznanstva v knjižnicah in drugih lokalnih kulturnih ustanovah. Digitalizirane vsebine so tako dostopne z enega mesta, kreirane pa v tistih organizacijah, ki so vsaka za svoje področje najbolj kompetentne.</a:t>
            </a:r>
            <a:br>
              <a:rPr lang="sl-SI" dirty="0">
                <a:latin typeface="Tahoma" panose="020B0604030504040204" pitchFamily="34" charset="0"/>
              </a:rPr>
            </a:br>
            <a:r>
              <a:rPr lang="sl-SI" dirty="0">
                <a:latin typeface="Tahoma" panose="020B0604030504040204" pitchFamily="34" charset="0"/>
              </a:rPr>
              <a:t>KAMRA jim daje v uporabo brezplačno infrastrukturo in usposablja nove partnerje, da lahko tudi vsebine lokalnega pomena predstavijo v digitalni obliki preko svetovnega </a:t>
            </a:r>
            <a:r>
              <a:rPr lang="sl-SI" dirty="0" smtClean="0">
                <a:latin typeface="Tahoma" panose="020B0604030504040204" pitchFamily="34" charset="0"/>
              </a:rPr>
              <a:t>spleta.</a:t>
            </a:r>
          </a:p>
          <a:p>
            <a:pPr algn="just"/>
            <a:r>
              <a:rPr lang="sl-SI" dirty="0" smtClean="0">
                <a:latin typeface="Tahoma" panose="020B0604030504040204" pitchFamily="34" charset="0"/>
              </a:rPr>
              <a:t>V </a:t>
            </a:r>
            <a:r>
              <a:rPr lang="sl-SI" dirty="0" smtClean="0">
                <a:latin typeface="Tahoma" panose="020B0604030504040204" pitchFamily="34" charset="0"/>
              </a:rPr>
              <a:t>projektu </a:t>
            </a:r>
            <a:r>
              <a:rPr lang="sl-SI" dirty="0">
                <a:latin typeface="Tahoma" panose="020B0604030504040204" pitchFamily="34" charset="0"/>
              </a:rPr>
              <a:t>Kamra sodeluje tudi Medobčinska splošna knjižnica Žalec</a:t>
            </a:r>
            <a:r>
              <a:rPr lang="sl-SI" dirty="0" smtClean="0">
                <a:latin typeface="Tahoma" panose="020B0604030504040204" pitchFamily="34" charset="0"/>
              </a:rPr>
              <a:t>.</a:t>
            </a:r>
          </a:p>
          <a:p>
            <a:pPr algn="just"/>
            <a:endParaRPr lang="sl-SI" dirty="0">
              <a:latin typeface="Tahoma" panose="020B0604030504040204" pitchFamily="34" charset="0"/>
            </a:endParaRPr>
          </a:p>
          <a:p>
            <a:r>
              <a:rPr lang="sl-SI" dirty="0"/>
              <a:t/>
            </a:r>
            <a:br>
              <a:rPr lang="sl-SI" dirty="0"/>
            </a:br>
            <a:endParaRPr lang="sl-SI" dirty="0"/>
          </a:p>
        </p:txBody>
      </p:sp>
    </p:spTree>
    <p:extLst>
      <p:ext uri="{BB962C8B-B14F-4D97-AF65-F5344CB8AC3E}">
        <p14:creationId xmlns:p14="http://schemas.microsoft.com/office/powerpoint/2010/main" val="36757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PROSTO </a:t>
            </a:r>
            <a:r>
              <a:rPr lang="sl-SI" sz="4000" dirty="0" err="1" smtClean="0">
                <a:solidFill>
                  <a:srgbClr val="0070C0"/>
                </a:solidFill>
              </a:rPr>
              <a:t>DOSTOPNi</a:t>
            </a:r>
            <a:r>
              <a:rPr lang="sl-SI" sz="4000" dirty="0" smtClean="0">
                <a:solidFill>
                  <a:srgbClr val="0070C0"/>
                </a:solidFill>
              </a:rPr>
              <a:t> </a:t>
            </a:r>
            <a:endParaRPr lang="sl-SI" sz="1800" dirty="0">
              <a:solidFill>
                <a:schemeClr val="bg1">
                  <a:lumMod val="50000"/>
                </a:schemeClr>
              </a:solidFill>
            </a:endParaRPr>
          </a:p>
        </p:txBody>
      </p:sp>
      <p:sp>
        <p:nvSpPr>
          <p:cNvPr id="6" name="Pravokotnik 5"/>
          <p:cNvSpPr/>
          <p:nvPr/>
        </p:nvSpPr>
        <p:spPr>
          <a:xfrm>
            <a:off x="2483768" y="5445224"/>
            <a:ext cx="6389036" cy="1200329"/>
          </a:xfrm>
          <a:prstGeom prst="rect">
            <a:avLst/>
          </a:prstGeom>
        </p:spPr>
        <p:txBody>
          <a:bodyPr wrap="square">
            <a:spAutoFit/>
          </a:bodyPr>
          <a:lstStyle/>
          <a:p>
            <a:r>
              <a:rPr lang="sl-SI" dirty="0"/>
              <a:t>Digitalna enciklopedija naravne in kulturne dediščine na Slovenskem – DEDI predstavlja prvi poskus </a:t>
            </a:r>
            <a:r>
              <a:rPr lang="sl-SI" dirty="0" err="1"/>
              <a:t>večmedijske</a:t>
            </a:r>
            <a:r>
              <a:rPr lang="sl-SI" dirty="0"/>
              <a:t> digitalne predstavitve slovenske naravne in kulturne dediščine.</a:t>
            </a:r>
          </a:p>
        </p:txBody>
      </p:sp>
      <p:sp>
        <p:nvSpPr>
          <p:cNvPr id="10" name="Pravokotnik 9"/>
          <p:cNvSpPr/>
          <p:nvPr/>
        </p:nvSpPr>
        <p:spPr>
          <a:xfrm>
            <a:off x="755575" y="2852936"/>
            <a:ext cx="8217055" cy="1754326"/>
          </a:xfrm>
          <a:prstGeom prst="rect">
            <a:avLst/>
          </a:prstGeom>
        </p:spPr>
        <p:txBody>
          <a:bodyPr wrap="square">
            <a:spAutoFit/>
          </a:bodyPr>
          <a:lstStyle/>
          <a:p>
            <a:r>
              <a:rPr lang="sl-SI" dirty="0"/>
              <a:t>Portal </a:t>
            </a:r>
            <a:r>
              <a:rPr lang="sl-SI" i="1" dirty="0"/>
              <a:t>Slovenska biografija</a:t>
            </a:r>
            <a:r>
              <a:rPr lang="sl-SI" dirty="0"/>
              <a:t> združuje tri slovenske biografske leksikone, ki so predhodno izšli v tiskani obliki: </a:t>
            </a:r>
            <a:r>
              <a:rPr lang="sl-SI" i="1" dirty="0"/>
              <a:t>Slovenski biografski leksikon</a:t>
            </a:r>
            <a:r>
              <a:rPr lang="sl-SI" dirty="0"/>
              <a:t> (1925–1991), </a:t>
            </a:r>
            <a:r>
              <a:rPr lang="sl-SI" i="1" dirty="0"/>
              <a:t>Primorski slovenski biografski leksikon</a:t>
            </a:r>
            <a:r>
              <a:rPr lang="sl-SI" dirty="0"/>
              <a:t> (1974–1994) in </a:t>
            </a:r>
            <a:r>
              <a:rPr lang="sl-SI" i="1" dirty="0"/>
              <a:t>Novi Slovenski biografski leksikon</a:t>
            </a:r>
            <a:r>
              <a:rPr lang="sl-SI" dirty="0"/>
              <a:t>, 1. zvezek s črko A (2013), ki ga sproti </a:t>
            </a:r>
            <a:r>
              <a:rPr lang="sl-SI" dirty="0" smtClean="0"/>
              <a:t>dopolnjujejo </a:t>
            </a:r>
            <a:r>
              <a:rPr lang="sl-SI" dirty="0"/>
              <a:t>z novimi gesli.</a:t>
            </a:r>
            <a:br>
              <a:rPr lang="sl-SI" dirty="0"/>
            </a:br>
            <a:endParaRPr lang="sl-SI" dirty="0"/>
          </a:p>
        </p:txBody>
      </p:sp>
      <p:pic>
        <p:nvPicPr>
          <p:cNvPr id="9218" name="Picture 2" descr="slovenskabiograf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8760"/>
            <a:ext cx="2091825" cy="132700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390051"/>
            <a:ext cx="2215961" cy="94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36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PROSTO </a:t>
            </a:r>
            <a:r>
              <a:rPr lang="sl-SI" sz="4000" dirty="0" err="1" smtClean="0">
                <a:solidFill>
                  <a:srgbClr val="0070C0"/>
                </a:solidFill>
              </a:rPr>
              <a:t>DOSTOPNi</a:t>
            </a:r>
            <a:r>
              <a:rPr lang="sl-SI" sz="4000" dirty="0" smtClean="0">
                <a:solidFill>
                  <a:srgbClr val="0070C0"/>
                </a:solidFill>
              </a:rPr>
              <a:t> </a:t>
            </a:r>
            <a:endParaRPr lang="sl-SI" sz="1800" dirty="0">
              <a:solidFill>
                <a:schemeClr val="bg1">
                  <a:lumMod val="50000"/>
                </a:schemeClr>
              </a:solidFill>
            </a:endParaRPr>
          </a:p>
        </p:txBody>
      </p:sp>
      <p:sp>
        <p:nvSpPr>
          <p:cNvPr id="6" name="Pravokotnik 5"/>
          <p:cNvSpPr/>
          <p:nvPr/>
        </p:nvSpPr>
        <p:spPr>
          <a:xfrm>
            <a:off x="2195736" y="4979553"/>
            <a:ext cx="6689328" cy="1754326"/>
          </a:xfrm>
          <a:prstGeom prst="rect">
            <a:avLst/>
          </a:prstGeom>
        </p:spPr>
        <p:txBody>
          <a:bodyPr wrap="square">
            <a:spAutoFit/>
          </a:bodyPr>
          <a:lstStyle/>
          <a:p>
            <a:r>
              <a:rPr lang="sl-SI" b="1" dirty="0"/>
              <a:t>Europeana</a:t>
            </a:r>
            <a:r>
              <a:rPr lang="sl-SI" dirty="0"/>
              <a:t> je </a:t>
            </a:r>
            <a:r>
              <a:rPr lang="sl-SI" dirty="0">
                <a:hlinkClick r:id="rId3" tooltip="Evropa"/>
              </a:rPr>
              <a:t>evropska</a:t>
            </a:r>
            <a:r>
              <a:rPr lang="sl-SI" dirty="0"/>
              <a:t> </a:t>
            </a:r>
            <a:r>
              <a:rPr lang="sl-SI" dirty="0">
                <a:hlinkClick r:id="rId4" tooltip="Digitalna knjižnica"/>
              </a:rPr>
              <a:t>digitalna knjižnica</a:t>
            </a:r>
            <a:r>
              <a:rPr lang="sl-SI" dirty="0"/>
              <a:t> z digitaliziranimi slikami, besedili ter zvočnimi in </a:t>
            </a:r>
            <a:r>
              <a:rPr lang="sl-SI" dirty="0">
                <a:hlinkClick r:id="rId5" tooltip="Video"/>
              </a:rPr>
              <a:t>video</a:t>
            </a:r>
            <a:r>
              <a:rPr lang="sl-SI" dirty="0"/>
              <a:t> posnetki. Europeana ponuja dostop do evropskih kulturnih zakladov v digitalni obliki. Poleg gradiv </a:t>
            </a:r>
            <a:r>
              <a:rPr lang="sl-SI" dirty="0">
                <a:hlinkClick r:id="rId6" tooltip="Knjižnica"/>
              </a:rPr>
              <a:t>knjižnic</a:t>
            </a:r>
            <a:r>
              <a:rPr lang="sl-SI" dirty="0"/>
              <a:t> ponuja tudi gradivo </a:t>
            </a:r>
            <a:r>
              <a:rPr lang="sl-SI" dirty="0">
                <a:hlinkClick r:id="rId7" tooltip="Muzej"/>
              </a:rPr>
              <a:t>muzejev</a:t>
            </a:r>
            <a:r>
              <a:rPr lang="sl-SI" dirty="0"/>
              <a:t>, </a:t>
            </a:r>
            <a:r>
              <a:rPr lang="sl-SI" dirty="0">
                <a:hlinkClick r:id="rId8" tooltip="Arhiv"/>
              </a:rPr>
              <a:t>arhivov</a:t>
            </a:r>
            <a:r>
              <a:rPr lang="sl-SI" dirty="0"/>
              <a:t> in multimedijskih arhivov (</a:t>
            </a:r>
            <a:r>
              <a:rPr lang="sl-SI" dirty="0" err="1"/>
              <a:t>npr</a:t>
            </a:r>
            <a:r>
              <a:rPr lang="sl-SI" dirty="0"/>
              <a:t> arhivov radia in televizije, filmskih arhivov </a:t>
            </a:r>
            <a:r>
              <a:rPr lang="sl-SI" dirty="0" err="1"/>
              <a:t>itd</a:t>
            </a:r>
            <a:r>
              <a:rPr lang="sl-SI" dirty="0"/>
              <a:t>). </a:t>
            </a:r>
          </a:p>
        </p:txBody>
      </p:sp>
      <p:sp>
        <p:nvSpPr>
          <p:cNvPr id="10" name="Pravokotnik 9"/>
          <p:cNvSpPr/>
          <p:nvPr/>
        </p:nvSpPr>
        <p:spPr>
          <a:xfrm>
            <a:off x="619703" y="2852936"/>
            <a:ext cx="8352928" cy="923330"/>
          </a:xfrm>
          <a:prstGeom prst="rect">
            <a:avLst/>
          </a:prstGeom>
        </p:spPr>
        <p:txBody>
          <a:bodyPr wrap="square">
            <a:spAutoFit/>
          </a:bodyPr>
          <a:lstStyle/>
          <a:p>
            <a:r>
              <a:rPr lang="sl-SI" dirty="0"/>
              <a:t>Portal </a:t>
            </a:r>
            <a:r>
              <a:rPr lang="sl-SI" dirty="0" err="1"/>
              <a:t>The</a:t>
            </a:r>
            <a:r>
              <a:rPr lang="sl-SI" dirty="0"/>
              <a:t> </a:t>
            </a:r>
            <a:r>
              <a:rPr lang="sl-SI" dirty="0" err="1"/>
              <a:t>European</a:t>
            </a:r>
            <a:r>
              <a:rPr lang="sl-SI" dirty="0"/>
              <a:t> </a:t>
            </a:r>
            <a:r>
              <a:rPr lang="sl-SI" dirty="0" err="1"/>
              <a:t>Library</a:t>
            </a:r>
            <a:r>
              <a:rPr lang="sl-SI" dirty="0"/>
              <a:t> omogoča dostop do gradiva (knjig, zemljevidov, zvočnih zapisov …) 48 narodnih in raziskovalnih knjižnic v Evropi. V digitalni obliki je dostopnih skoraj 20 milijonov enot.</a:t>
            </a:r>
          </a:p>
        </p:txBody>
      </p:sp>
      <p:pic>
        <p:nvPicPr>
          <p:cNvPr id="11268" name="Picture 4" descr="theeurope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3807" y="1520441"/>
            <a:ext cx="20955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10"/>
          <a:stretch>
            <a:fillRect/>
          </a:stretch>
        </p:blipFill>
        <p:spPr>
          <a:xfrm>
            <a:off x="912162" y="3940806"/>
            <a:ext cx="1656184" cy="1038747"/>
          </a:xfrm>
          <a:prstGeom prst="rect">
            <a:avLst/>
          </a:prstGeom>
        </p:spPr>
      </p:pic>
    </p:spTree>
    <p:extLst>
      <p:ext uri="{BB962C8B-B14F-4D97-AF65-F5344CB8AC3E}">
        <p14:creationId xmlns:p14="http://schemas.microsoft.com/office/powerpoint/2010/main" val="372988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124744"/>
            <a:ext cx="7135316" cy="3456384"/>
          </a:xfrm>
        </p:spPr>
        <p:txBody>
          <a:bodyPr>
            <a:normAutofit/>
          </a:bodyPr>
          <a:lstStyle/>
          <a:p>
            <a:r>
              <a:rPr lang="sl-SI" sz="7200" b="1" dirty="0" smtClean="0">
                <a:solidFill>
                  <a:srgbClr val="0070C0"/>
                </a:solidFill>
              </a:rPr>
              <a:t>KNJIGOMAT</a:t>
            </a:r>
            <a:r>
              <a:rPr lang="sl-SI" b="1" dirty="0">
                <a:solidFill>
                  <a:schemeClr val="tx1"/>
                </a:solidFill>
              </a:rPr>
              <a:t/>
            </a:r>
            <a:br>
              <a:rPr lang="sl-SI" b="1" dirty="0">
                <a:solidFill>
                  <a:schemeClr val="tx1"/>
                </a:solidFill>
              </a:rPr>
            </a:br>
            <a:r>
              <a:rPr lang="sl-SI" b="1" dirty="0" smtClean="0">
                <a:solidFill>
                  <a:schemeClr val="tx1"/>
                </a:solidFill>
              </a:rPr>
              <a:t>SAMOSTOJNA IZPOSOJA GRADIVA</a:t>
            </a:r>
            <a:endParaRPr lang="sl-SI" sz="4000" b="1" dirty="0">
              <a:solidFill>
                <a:schemeClr val="tx1"/>
              </a:solidFill>
            </a:endParaRPr>
          </a:p>
        </p:txBody>
      </p:sp>
    </p:spTree>
    <p:extLst>
      <p:ext uri="{BB962C8B-B14F-4D97-AF65-F5344CB8AC3E}">
        <p14:creationId xmlns:p14="http://schemas.microsoft.com/office/powerpoint/2010/main" val="3071749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4144" y="116632"/>
            <a:ext cx="7543800" cy="1295400"/>
          </a:xfrm>
        </p:spPr>
        <p:txBody>
          <a:bodyPr/>
          <a:lstStyle/>
          <a:p>
            <a:r>
              <a:rPr lang="sl-SI" sz="4000" dirty="0" smtClean="0">
                <a:solidFill>
                  <a:srgbClr val="0070C0"/>
                </a:solidFill>
              </a:rPr>
              <a:t>KNJIGOMAT</a:t>
            </a:r>
            <a:endParaRPr lang="sl-SI" sz="1800" dirty="0">
              <a:solidFill>
                <a:schemeClr val="bg1">
                  <a:lumMod val="50000"/>
                </a:schemeClr>
              </a:solidFill>
            </a:endParaRPr>
          </a:p>
        </p:txBody>
      </p:sp>
      <p:pic>
        <p:nvPicPr>
          <p:cNvPr id="16" name="Slika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260" y="1729391"/>
            <a:ext cx="3042650" cy="4056866"/>
          </a:xfrm>
          <a:prstGeom prst="rect">
            <a:avLst/>
          </a:prstGeom>
          <a:ln>
            <a:noFill/>
          </a:ln>
          <a:effectLst>
            <a:outerShdw blurRad="292100" dist="139700" dir="2700000" algn="tl" rotWithShape="0">
              <a:srgbClr val="333333">
                <a:alpha val="65000"/>
              </a:srgbClr>
            </a:outerShdw>
          </a:effectLst>
        </p:spPr>
      </p:pic>
      <p:pic>
        <p:nvPicPr>
          <p:cNvPr id="17" name="Slika 1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8000" contrast="18000"/>
                    </a14:imgEffect>
                  </a14:imgLayer>
                </a14:imgProps>
              </a:ext>
              <a:ext uri="{28A0092B-C50C-407E-A947-70E740481C1C}">
                <a14:useLocalDpi xmlns:a14="http://schemas.microsoft.com/office/drawing/2010/main" val="0"/>
              </a:ext>
            </a:extLst>
          </a:blip>
          <a:stretch>
            <a:fillRect/>
          </a:stretch>
        </p:blipFill>
        <p:spPr>
          <a:xfrm rot="912990">
            <a:off x="560754" y="3596143"/>
            <a:ext cx="1467989" cy="1455044"/>
          </a:xfrm>
          <a:prstGeom prst="rect">
            <a:avLst/>
          </a:prstGeom>
          <a:effectLst>
            <a:reflection blurRad="6350" stA="50000" endA="300" endPos="38500" dist="50800" dir="5400000" sy="-100000" algn="bl" rotWithShape="0"/>
          </a:effectLst>
        </p:spPr>
      </p:pic>
      <p:pic>
        <p:nvPicPr>
          <p:cNvPr id="18" name="Slika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4211855"/>
            <a:ext cx="2099203" cy="1574402"/>
          </a:xfrm>
          <a:prstGeom prst="rect">
            <a:avLst/>
          </a:prstGeom>
          <a:ln>
            <a:noFill/>
          </a:ln>
          <a:effectLst>
            <a:outerShdw blurRad="292100" dist="139700" dir="2700000" algn="tl" rotWithShape="0">
              <a:srgbClr val="333333">
                <a:alpha val="65000"/>
              </a:srgbClr>
            </a:outerShdw>
          </a:effectLst>
        </p:spPr>
      </p:pic>
      <p:sp>
        <p:nvSpPr>
          <p:cNvPr id="19" name="PoljeZBesedilom 18"/>
          <p:cNvSpPr txBox="1"/>
          <p:nvPr/>
        </p:nvSpPr>
        <p:spPr>
          <a:xfrm>
            <a:off x="395536" y="1622629"/>
            <a:ext cx="7154868" cy="369332"/>
          </a:xfrm>
          <a:prstGeom prst="rect">
            <a:avLst/>
          </a:prstGeom>
          <a:noFill/>
        </p:spPr>
        <p:txBody>
          <a:bodyPr wrap="square" rtlCol="0">
            <a:spAutoFit/>
          </a:bodyPr>
          <a:lstStyle/>
          <a:p>
            <a:pPr marL="285750" indent="-285750">
              <a:buFont typeface="Arial" pitchFamily="34" charset="0"/>
              <a:buChar char="•"/>
            </a:pPr>
            <a:r>
              <a:rPr lang="sl-SI" dirty="0" smtClean="0">
                <a:solidFill>
                  <a:srgbClr val="FF0000"/>
                </a:solidFill>
              </a:rPr>
              <a:t>Samostojna izposoja (zasebnost) </a:t>
            </a:r>
          </a:p>
        </p:txBody>
      </p:sp>
      <p:sp>
        <p:nvSpPr>
          <p:cNvPr id="20" name="PoljeZBesedilom 19"/>
          <p:cNvSpPr txBox="1"/>
          <p:nvPr/>
        </p:nvSpPr>
        <p:spPr>
          <a:xfrm>
            <a:off x="395536" y="1992706"/>
            <a:ext cx="6561547" cy="369332"/>
          </a:xfrm>
          <a:prstGeom prst="rect">
            <a:avLst/>
          </a:prstGeom>
          <a:noFill/>
        </p:spPr>
        <p:txBody>
          <a:bodyPr wrap="square" rtlCol="0">
            <a:spAutoFit/>
          </a:bodyPr>
          <a:lstStyle/>
          <a:p>
            <a:pPr marL="285750" indent="-285750">
              <a:buFont typeface="Arial" pitchFamily="34" charset="0"/>
              <a:buChar char="•"/>
            </a:pPr>
            <a:r>
              <a:rPr lang="sl-SI" dirty="0" smtClean="0">
                <a:solidFill>
                  <a:srgbClr val="FF0000"/>
                </a:solidFill>
              </a:rPr>
              <a:t>Hitrejša izposoja</a:t>
            </a:r>
            <a:endParaRPr lang="sl-SI" dirty="0">
              <a:solidFill>
                <a:srgbClr val="FF0000"/>
              </a:solidFill>
            </a:endParaRPr>
          </a:p>
        </p:txBody>
      </p:sp>
      <p:sp>
        <p:nvSpPr>
          <p:cNvPr id="21" name="PoljeZBesedilom 20"/>
          <p:cNvSpPr txBox="1"/>
          <p:nvPr/>
        </p:nvSpPr>
        <p:spPr>
          <a:xfrm>
            <a:off x="395536" y="2362783"/>
            <a:ext cx="4280544" cy="369332"/>
          </a:xfrm>
          <a:prstGeom prst="rect">
            <a:avLst/>
          </a:prstGeom>
          <a:noFill/>
        </p:spPr>
        <p:txBody>
          <a:bodyPr wrap="square" rtlCol="0">
            <a:spAutoFit/>
          </a:bodyPr>
          <a:lstStyle/>
          <a:p>
            <a:pPr marL="285750" indent="-285750">
              <a:buFont typeface="Arial" pitchFamily="34" charset="0"/>
              <a:buChar char="•"/>
            </a:pPr>
            <a:r>
              <a:rPr lang="sl-SI" dirty="0" smtClean="0"/>
              <a:t>Varovanje gradiva </a:t>
            </a:r>
            <a:endParaRPr lang="sl-SI" dirty="0"/>
          </a:p>
        </p:txBody>
      </p:sp>
      <p:sp>
        <p:nvSpPr>
          <p:cNvPr id="22" name="PoljeZBesedilom 21"/>
          <p:cNvSpPr txBox="1"/>
          <p:nvPr/>
        </p:nvSpPr>
        <p:spPr>
          <a:xfrm>
            <a:off x="395535" y="2732860"/>
            <a:ext cx="4502133" cy="369332"/>
          </a:xfrm>
          <a:prstGeom prst="rect">
            <a:avLst/>
          </a:prstGeom>
          <a:noFill/>
        </p:spPr>
        <p:txBody>
          <a:bodyPr wrap="square" rtlCol="0">
            <a:spAutoFit/>
          </a:bodyPr>
          <a:lstStyle/>
          <a:p>
            <a:pPr marL="285750" indent="-285750">
              <a:buFont typeface="Arial" pitchFamily="34" charset="0"/>
              <a:buChar char="•"/>
            </a:pPr>
            <a:r>
              <a:rPr lang="sl-SI" dirty="0" smtClean="0">
                <a:solidFill>
                  <a:srgbClr val="FF0000"/>
                </a:solidFill>
              </a:rPr>
              <a:t>Enostavnost aplikacije oz. vmesnika</a:t>
            </a:r>
            <a:endParaRPr lang="sl-SI" dirty="0">
              <a:solidFill>
                <a:srgbClr val="FF0000"/>
              </a:solidFill>
            </a:endParaRPr>
          </a:p>
        </p:txBody>
      </p:sp>
      <p:sp>
        <p:nvSpPr>
          <p:cNvPr id="23" name="PoljeZBesedilom 22"/>
          <p:cNvSpPr txBox="1"/>
          <p:nvPr/>
        </p:nvSpPr>
        <p:spPr>
          <a:xfrm>
            <a:off x="385841" y="3102192"/>
            <a:ext cx="4064520" cy="369332"/>
          </a:xfrm>
          <a:prstGeom prst="rect">
            <a:avLst/>
          </a:prstGeom>
          <a:noFill/>
        </p:spPr>
        <p:txBody>
          <a:bodyPr wrap="square" rtlCol="0">
            <a:spAutoFit/>
          </a:bodyPr>
          <a:lstStyle/>
          <a:p>
            <a:pPr marL="285750" indent="-285750">
              <a:buFont typeface="Arial" pitchFamily="34" charset="0"/>
              <a:buChar char="•"/>
            </a:pPr>
            <a:r>
              <a:rPr lang="sl-SI" dirty="0" smtClean="0"/>
              <a:t>Sodobna tehnologija</a:t>
            </a:r>
            <a:endParaRPr lang="sl-SI" dirty="0"/>
          </a:p>
        </p:txBody>
      </p:sp>
      <p:pic>
        <p:nvPicPr>
          <p:cNvPr id="24" name="Picture 4" descr="add 1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483" y="260648"/>
            <a:ext cx="753920" cy="75392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07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zultat iskanja slik za mcob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289" y="3260778"/>
            <a:ext cx="3885286"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3563888" y="1892626"/>
            <a:ext cx="5364088" cy="1368152"/>
          </a:xfrm>
        </p:spPr>
        <p:txBody>
          <a:bodyPr>
            <a:normAutofit fontScale="90000"/>
          </a:bodyPr>
          <a:lstStyle/>
          <a:p>
            <a:r>
              <a:rPr lang="sl-SI" b="1" dirty="0">
                <a:solidFill>
                  <a:schemeClr val="tx1"/>
                </a:solidFill>
              </a:rPr>
              <a:t/>
            </a:r>
            <a:br>
              <a:rPr lang="sl-SI" b="1" dirty="0">
                <a:solidFill>
                  <a:schemeClr val="tx1"/>
                </a:solidFill>
              </a:rPr>
            </a:br>
            <a:r>
              <a:rPr lang="sl-SI" b="1" dirty="0" smtClean="0">
                <a:solidFill>
                  <a:schemeClr val="tx1"/>
                </a:solidFill>
              </a:rPr>
              <a:t>virtualna knjižnica na mobilnih napravah</a:t>
            </a:r>
            <a:endParaRPr lang="sl-SI" sz="4000" b="1" dirty="0">
              <a:solidFill>
                <a:schemeClr val="tx1"/>
              </a:solidFill>
            </a:endParaRPr>
          </a:p>
        </p:txBody>
      </p:sp>
      <p:pic>
        <p:nvPicPr>
          <p:cNvPr id="1030" name="Picture 6" descr="Rezultat iskanja slik za mcob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500630"/>
            <a:ext cx="2510036" cy="10040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zultat iskanja slik za mcobi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235" y="4442215"/>
            <a:ext cx="2542809"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v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639" y="1860585"/>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2173516" y="78361"/>
            <a:ext cx="4059765" cy="1015663"/>
          </a:xfrm>
          <a:prstGeom prst="rect">
            <a:avLst/>
          </a:prstGeom>
          <a:noFill/>
        </p:spPr>
        <p:txBody>
          <a:bodyPr wrap="square" rtlCol="0">
            <a:spAutoFit/>
          </a:bodyPr>
          <a:lstStyle/>
          <a:p>
            <a:r>
              <a:rPr lang="sl-SI" sz="6000" b="1" dirty="0" err="1" smtClean="0">
                <a:latin typeface="+mj-lt"/>
                <a:cs typeface="Times New Roman" panose="02020603050405020304" pitchFamily="18" charset="0"/>
              </a:rPr>
              <a:t>mCOBISS</a:t>
            </a:r>
            <a:endParaRPr lang="sl-SI" sz="6000" b="1" dirty="0">
              <a:latin typeface="+mj-lt"/>
              <a:cs typeface="Times New Roman" panose="02020603050405020304" pitchFamily="18" charset="0"/>
            </a:endParaRPr>
          </a:p>
        </p:txBody>
      </p:sp>
    </p:spTree>
    <p:extLst>
      <p:ext uri="{BB962C8B-B14F-4D97-AF65-F5344CB8AC3E}">
        <p14:creationId xmlns:p14="http://schemas.microsoft.com/office/powerpoint/2010/main" val="120340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3"/>
          <p:cNvGrpSpPr>
            <a:grpSpLocks/>
          </p:cNvGrpSpPr>
          <p:nvPr/>
        </p:nvGrpSpPr>
        <p:grpSpPr bwMode="auto">
          <a:xfrm>
            <a:off x="1979712" y="1844824"/>
            <a:ext cx="5976218" cy="3890551"/>
            <a:chOff x="864" y="1310"/>
            <a:chExt cx="3987" cy="2338"/>
          </a:xfrm>
        </p:grpSpPr>
        <p:sp>
          <p:nvSpPr>
            <p:cNvPr id="6" name="Oval 4"/>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a:noFill/>
            </a:ln>
            <a:extLst>
              <a:ext uri="{91240B29-F687-4F45-9708-019B960494DF}">
                <a14:hiddenLine xmlns:a14="http://schemas.microsoft.com/office/drawing/2010/main" w="3175">
                  <a:solidFill>
                    <a:srgbClr val="000000"/>
                  </a:solidFill>
                  <a:round/>
                  <a:headEnd/>
                  <a:tailEnd type="none" w="sm" len="sm"/>
                </a14:hiddenLine>
              </a:ext>
            </a:extLst>
          </p:spPr>
          <p:txBody>
            <a:bodyPr vert="eaVert" wrap="none" lIns="92075" tIns="46038" rIns="92075" bIns="46038" anchor="ctr"/>
            <a:lstStyle/>
            <a:p>
              <a:endParaRPr lang="sl-SI"/>
            </a:p>
          </p:txBody>
        </p:sp>
        <p:sp>
          <p:nvSpPr>
            <p:cNvPr id="7" name="Oval 5"/>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sl-SI"/>
            </a:p>
          </p:txBody>
        </p:sp>
        <p:sp>
          <p:nvSpPr>
            <p:cNvPr id="9" name="Oval 6"/>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sl-SI"/>
            </a:p>
          </p:txBody>
        </p:sp>
        <p:sp>
          <p:nvSpPr>
            <p:cNvPr id="10" name="Arc 7"/>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pPr>
                <a:defRPr/>
              </a:pPr>
              <a:endParaRPr lang="sl-SI"/>
            </a:p>
          </p:txBody>
        </p:sp>
        <p:sp>
          <p:nvSpPr>
            <p:cNvPr id="11" name="Arc 8"/>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pPr>
                <a:defRPr/>
              </a:pPr>
              <a:endParaRPr lang="sl-SI"/>
            </a:p>
          </p:txBody>
        </p:sp>
        <p:sp>
          <p:nvSpPr>
            <p:cNvPr id="12" name="Arc 9"/>
            <p:cNvSpPr>
              <a:spLocks/>
            </p:cNvSpPr>
            <p:nvPr/>
          </p:nvSpPr>
          <p:spPr bwMode="gray">
            <a:xfrm rot="-998297">
              <a:off x="1842" y="1321"/>
              <a:ext cx="1904" cy="893"/>
            </a:xfrm>
            <a:custGeom>
              <a:avLst/>
              <a:gdLst>
                <a:gd name="G0" fmla="+- 8276 0 0"/>
                <a:gd name="G1" fmla="+- 21600 0 0"/>
                <a:gd name="G2" fmla="+- 21600 0 0"/>
                <a:gd name="T0" fmla="*/ 0 w 22982"/>
                <a:gd name="T1" fmla="*/ 1649 h 21600"/>
                <a:gd name="T2" fmla="*/ 22982 w 22982"/>
                <a:gd name="T3" fmla="*/ 5780 h 21600"/>
                <a:gd name="T4" fmla="*/ 8276 w 22982"/>
                <a:gd name="T5" fmla="*/ 21600 h 21600"/>
              </a:gdLst>
              <a:ahLst/>
              <a:cxnLst>
                <a:cxn ang="0">
                  <a:pos x="T0" y="T1"/>
                </a:cxn>
                <a:cxn ang="0">
                  <a:pos x="T2" y="T3"/>
                </a:cxn>
                <a:cxn ang="0">
                  <a:pos x="T4" y="T5"/>
                </a:cxn>
              </a:cxnLst>
              <a:rect l="0" t="0" r="r" b="b"/>
              <a:pathLst>
                <a:path w="22982" h="21600" fill="none" extrusionOk="0">
                  <a:moveTo>
                    <a:pt x="-1" y="1648"/>
                  </a:moveTo>
                  <a:cubicBezTo>
                    <a:pt x="2623" y="560"/>
                    <a:pt x="5435" y="-1"/>
                    <a:pt x="8276" y="0"/>
                  </a:cubicBezTo>
                  <a:cubicBezTo>
                    <a:pt x="13732" y="0"/>
                    <a:pt x="18986" y="2064"/>
                    <a:pt x="22982" y="5779"/>
                  </a:cubicBezTo>
                </a:path>
                <a:path w="22982" h="21600" stroke="0" extrusionOk="0">
                  <a:moveTo>
                    <a:pt x="-1" y="1648"/>
                  </a:moveTo>
                  <a:cubicBezTo>
                    <a:pt x="2623" y="560"/>
                    <a:pt x="5435" y="-1"/>
                    <a:pt x="8276" y="0"/>
                  </a:cubicBezTo>
                  <a:cubicBezTo>
                    <a:pt x="13732" y="0"/>
                    <a:pt x="18986" y="2064"/>
                    <a:pt x="22982" y="5779"/>
                  </a:cubicBezTo>
                  <a:lnTo>
                    <a:pt x="8276" y="21600"/>
                  </a:lnTo>
                  <a:close/>
                </a:path>
              </a:pathLst>
            </a:custGeom>
            <a:gradFill rotWithShape="1">
              <a:gsLst>
                <a:gs pos="0">
                  <a:schemeClr val="hlink"/>
                </a:gs>
                <a:gs pos="100000">
                  <a:schemeClr val="hlink">
                    <a:gamma/>
                    <a:tint val="42353"/>
                    <a:invGamma/>
                  </a:schemeClr>
                </a:gs>
              </a:gsLst>
              <a:lin ang="2700000" scaled="1"/>
            </a:gradFill>
            <a:ln w="12700">
              <a:noFill/>
              <a:round/>
              <a:headEnd type="none" w="sm" len="sm"/>
              <a:tailEnd type="none" w="sm" len="sm"/>
            </a:ln>
            <a:effectLst/>
          </p:spPr>
          <p:txBody>
            <a:bodyPr wrap="none" anchor="ctr"/>
            <a:lstStyle/>
            <a:p>
              <a:pPr>
                <a:defRPr/>
              </a:pPr>
              <a:endParaRPr lang="sl-SI"/>
            </a:p>
          </p:txBody>
        </p:sp>
        <p:sp>
          <p:nvSpPr>
            <p:cNvPr id="13" name="Arc 10"/>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w="12700">
              <a:noFill/>
              <a:round/>
              <a:headEnd type="none" w="sm" len="sm"/>
              <a:tailEnd type="none" w="sm" len="sm"/>
            </a:ln>
            <a:effectLst/>
          </p:spPr>
          <p:txBody>
            <a:bodyPr wrap="none" anchor="ctr"/>
            <a:lstStyle/>
            <a:p>
              <a:pPr>
                <a:defRPr/>
              </a:pPr>
              <a:endParaRPr lang="sl-SI"/>
            </a:p>
          </p:txBody>
        </p:sp>
        <p:sp>
          <p:nvSpPr>
            <p:cNvPr id="15" name="Text Box 12"/>
            <p:cNvSpPr txBox="1">
              <a:spLocks noChangeArrowheads="1"/>
            </p:cNvSpPr>
            <p:nvPr/>
          </p:nvSpPr>
          <p:spPr bwMode="gray">
            <a:xfrm>
              <a:off x="1166" y="2252"/>
              <a:ext cx="80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sz="1200" b="1" dirty="0">
                  <a:solidFill>
                    <a:schemeClr val="bg1"/>
                  </a:solidFill>
                  <a:latin typeface="Verdana" pitchFamily="34" charset="0"/>
                </a:rPr>
                <a:t>VZAJEMNA</a:t>
              </a:r>
              <a:br>
                <a:rPr lang="sl-SI" sz="1200" b="1" dirty="0">
                  <a:solidFill>
                    <a:schemeClr val="bg1"/>
                  </a:solidFill>
                  <a:latin typeface="Verdana" pitchFamily="34" charset="0"/>
                </a:rPr>
              </a:br>
              <a:r>
                <a:rPr lang="sl-SI" sz="1200" b="1" dirty="0">
                  <a:solidFill>
                    <a:schemeClr val="bg1"/>
                  </a:solidFill>
                  <a:latin typeface="Verdana" pitchFamily="34" charset="0"/>
                </a:rPr>
                <a:t>BAZA</a:t>
              </a:r>
              <a:br>
                <a:rPr lang="sl-SI" sz="1200" b="1" dirty="0">
                  <a:solidFill>
                    <a:schemeClr val="bg1"/>
                  </a:solidFill>
                  <a:latin typeface="Verdana" pitchFamily="34" charset="0"/>
                </a:rPr>
              </a:br>
              <a:r>
                <a:rPr lang="sl-SI" sz="1200" b="1" dirty="0">
                  <a:solidFill>
                    <a:schemeClr val="bg1"/>
                  </a:solidFill>
                  <a:latin typeface="Verdana" pitchFamily="34" charset="0"/>
                </a:rPr>
                <a:t>PODATKOV </a:t>
              </a:r>
              <a:endParaRPr lang="en-US" sz="1200" b="1" dirty="0">
                <a:solidFill>
                  <a:schemeClr val="bg1"/>
                </a:solidFill>
                <a:latin typeface="Verdana" pitchFamily="34" charset="0"/>
              </a:endParaRPr>
            </a:p>
          </p:txBody>
        </p:sp>
        <p:sp>
          <p:nvSpPr>
            <p:cNvPr id="16" name="Text Box 13"/>
            <p:cNvSpPr txBox="1">
              <a:spLocks noChangeArrowheads="1"/>
            </p:cNvSpPr>
            <p:nvPr/>
          </p:nvSpPr>
          <p:spPr bwMode="gray">
            <a:xfrm>
              <a:off x="2288" y="1472"/>
              <a:ext cx="74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l-SI" sz="1200" b="1" dirty="0">
                  <a:solidFill>
                    <a:schemeClr val="bg1"/>
                  </a:solidFill>
                  <a:latin typeface="Verdana" pitchFamily="34" charset="0"/>
                </a:rPr>
                <a:t>OBDELAVA</a:t>
              </a:r>
              <a:br>
                <a:rPr lang="sl-SI" sz="1200" b="1" dirty="0">
                  <a:solidFill>
                    <a:schemeClr val="bg1"/>
                  </a:solidFill>
                  <a:latin typeface="Verdana" pitchFamily="34" charset="0"/>
                </a:rPr>
              </a:br>
              <a:r>
                <a:rPr lang="sl-SI" sz="1200" b="1" dirty="0">
                  <a:solidFill>
                    <a:schemeClr val="bg1"/>
                  </a:solidFill>
                  <a:latin typeface="Verdana" pitchFamily="34" charset="0"/>
                </a:rPr>
                <a:t>GRADIVA</a:t>
              </a:r>
              <a:endParaRPr lang="en-US" sz="1200" b="1" dirty="0">
                <a:solidFill>
                  <a:schemeClr val="bg1"/>
                </a:solidFill>
                <a:latin typeface="Verdana" pitchFamily="34" charset="0"/>
              </a:endParaRPr>
            </a:p>
          </p:txBody>
        </p:sp>
        <p:sp>
          <p:nvSpPr>
            <p:cNvPr id="17" name="Text Box 14"/>
            <p:cNvSpPr txBox="1">
              <a:spLocks noChangeArrowheads="1"/>
            </p:cNvSpPr>
            <p:nvPr/>
          </p:nvSpPr>
          <p:spPr bwMode="gray">
            <a:xfrm>
              <a:off x="3512" y="1689"/>
              <a:ext cx="84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b="1" dirty="0">
                  <a:solidFill>
                    <a:schemeClr val="bg1"/>
                  </a:solidFill>
                </a:rPr>
                <a:t>Baza COLIB </a:t>
              </a:r>
              <a:r>
                <a:rPr lang="sl-SI" sz="1000" b="1" dirty="0"/>
                <a:t/>
              </a:r>
              <a:br>
                <a:rPr lang="sl-SI" sz="1000" b="1" dirty="0"/>
              </a:br>
              <a:endParaRPr lang="en-US" sz="1000" b="1" dirty="0"/>
            </a:p>
          </p:txBody>
        </p:sp>
        <p:sp>
          <p:nvSpPr>
            <p:cNvPr id="18" name="Text Box 15"/>
            <p:cNvSpPr txBox="1">
              <a:spLocks noChangeArrowheads="1"/>
            </p:cNvSpPr>
            <p:nvPr/>
          </p:nvSpPr>
          <p:spPr bwMode="gray">
            <a:xfrm>
              <a:off x="1542" y="2885"/>
              <a:ext cx="149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l-SI" sz="1200" b="1" dirty="0">
                  <a:solidFill>
                    <a:schemeClr val="bg1"/>
                  </a:solidFill>
                  <a:latin typeface="Verdana" pitchFamily="34" charset="0"/>
                </a:rPr>
                <a:t>OSTALE FUNKCIJE</a:t>
              </a:r>
              <a:br>
                <a:rPr lang="sl-SI" sz="1200" b="1" dirty="0">
                  <a:solidFill>
                    <a:schemeClr val="bg1"/>
                  </a:solidFill>
                  <a:latin typeface="Verdana" pitchFamily="34" charset="0"/>
                </a:rPr>
              </a:br>
              <a:r>
                <a:rPr lang="sl-SI" sz="1200" b="1" dirty="0">
                  <a:solidFill>
                    <a:schemeClr val="bg1"/>
                  </a:solidFill>
                  <a:latin typeface="Verdana" pitchFamily="34" charset="0"/>
                </a:rPr>
                <a:t> VIRTUALNE KNJIŽNICE</a:t>
              </a:r>
              <a:endParaRPr lang="en-US" sz="1200" b="1" dirty="0">
                <a:solidFill>
                  <a:schemeClr val="bg1"/>
                </a:solidFill>
                <a:latin typeface="Verdana" pitchFamily="34" charset="0"/>
              </a:endParaRPr>
            </a:p>
          </p:txBody>
        </p:sp>
        <p:sp>
          <p:nvSpPr>
            <p:cNvPr id="19" name="Freeform 16"/>
            <p:cNvSpPr>
              <a:spLocks/>
            </p:cNvSpPr>
            <p:nvPr/>
          </p:nvSpPr>
          <p:spPr bwMode="gray">
            <a:xfrm>
              <a:off x="2768" y="2632"/>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solidFill>
              <a:schemeClr val="tx1">
                <a:alpha val="18823"/>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p>
          </p:txBody>
        </p:sp>
        <p:sp>
          <p:nvSpPr>
            <p:cNvPr id="20" name="Freeform 17"/>
            <p:cNvSpPr>
              <a:spLocks/>
            </p:cNvSpPr>
            <p:nvPr/>
          </p:nvSpPr>
          <p:spPr bwMode="gray">
            <a:xfrm>
              <a:off x="3374" y="2209"/>
              <a:ext cx="1117" cy="1119"/>
            </a:xfrm>
            <a:custGeom>
              <a:avLst/>
              <a:gdLst/>
              <a:ahLst/>
              <a:cxnLst>
                <a:cxn ang="0">
                  <a:pos x="21" y="888"/>
                </a:cxn>
                <a:cxn ang="0">
                  <a:pos x="1117" y="0"/>
                </a:cxn>
                <a:cxn ang="0">
                  <a:pos x="1093" y="256"/>
                </a:cxn>
                <a:cxn ang="0">
                  <a:pos x="717" y="704"/>
                </a:cxn>
                <a:cxn ang="0">
                  <a:pos x="17" y="1119"/>
                </a:cxn>
                <a:cxn ang="0">
                  <a:pos x="21" y="888"/>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tint val="72549"/>
                    <a:invGamma/>
                  </a:schemeClr>
                </a:gs>
                <a:gs pos="100000">
                  <a:schemeClr val="folHlink"/>
                </a:gs>
              </a:gsLst>
              <a:lin ang="0" scaled="1"/>
            </a:gradFill>
            <a:ln w="9525" cap="flat" cmpd="sng">
              <a:noFill/>
              <a:prstDash val="solid"/>
              <a:round/>
              <a:headEnd/>
              <a:tailEnd/>
            </a:ln>
            <a:effectLst/>
          </p:spPr>
          <p:txBody>
            <a:bodyPr>
              <a:spAutoFit/>
            </a:bodyPr>
            <a:lstStyle/>
            <a:p>
              <a:pPr>
                <a:defRPr/>
              </a:pPr>
              <a:endParaRPr lang="sl-SI"/>
            </a:p>
          </p:txBody>
        </p:sp>
        <p:sp>
          <p:nvSpPr>
            <p:cNvPr id="21" name="Arc 18"/>
            <p:cNvSpPr>
              <a:spLocks/>
            </p:cNvSpPr>
            <p:nvPr/>
          </p:nvSpPr>
          <p:spPr bwMode="gray">
            <a:xfrm rot="20539205">
              <a:off x="2784" y="1824"/>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57647"/>
                    <a:invGamma/>
                  </a:schemeClr>
                </a:gs>
              </a:gsLst>
              <a:lin ang="0" scaled="1"/>
            </a:gradFill>
            <a:ln w="12700">
              <a:noFill/>
              <a:round/>
              <a:headEnd type="none" w="sm" len="sm"/>
              <a:tailEnd type="none" w="sm" len="sm"/>
            </a:ln>
            <a:effectLst/>
          </p:spPr>
          <p:txBody>
            <a:bodyPr wrap="none" anchor="ctr"/>
            <a:lstStyle/>
            <a:p>
              <a:pPr>
                <a:defRPr/>
              </a:pPr>
              <a:endParaRPr lang="sl-SI"/>
            </a:p>
          </p:txBody>
        </p:sp>
        <p:sp>
          <p:nvSpPr>
            <p:cNvPr id="22" name="Freeform 19"/>
            <p:cNvSpPr>
              <a:spLocks/>
            </p:cNvSpPr>
            <p:nvPr/>
          </p:nvSpPr>
          <p:spPr bwMode="gray">
            <a:xfrm>
              <a:off x="2829" y="2509"/>
              <a:ext cx="582" cy="826"/>
            </a:xfrm>
            <a:custGeom>
              <a:avLst/>
              <a:gdLst/>
              <a:ahLst/>
              <a:cxnLst>
                <a:cxn ang="0">
                  <a:pos x="582" y="572"/>
                </a:cxn>
                <a:cxn ang="0">
                  <a:pos x="562" y="826"/>
                </a:cxn>
                <a:cxn ang="0">
                  <a:pos x="0" y="42"/>
                </a:cxn>
                <a:cxn ang="0">
                  <a:pos x="90" y="0"/>
                </a:cxn>
                <a:cxn ang="0">
                  <a:pos x="582" y="572"/>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tint val="63529"/>
                    <a:invGamma/>
                  </a:schemeClr>
                </a:gs>
              </a:gsLst>
              <a:lin ang="0" scaled="1"/>
            </a:gradFill>
            <a:ln w="9525" cap="flat" cmpd="sng">
              <a:noFill/>
              <a:prstDash val="solid"/>
              <a:round/>
              <a:headEnd/>
              <a:tailEnd/>
            </a:ln>
            <a:effectLst/>
          </p:spPr>
          <p:txBody>
            <a:bodyPr>
              <a:spAutoFit/>
            </a:bodyPr>
            <a:lstStyle/>
            <a:p>
              <a:pPr>
                <a:defRPr/>
              </a:pPr>
              <a:endParaRPr lang="sl-SI"/>
            </a:p>
          </p:txBody>
        </p:sp>
        <p:sp>
          <p:nvSpPr>
            <p:cNvPr id="24" name="Text Box 21"/>
            <p:cNvSpPr txBox="1">
              <a:spLocks noChangeArrowheads="1"/>
            </p:cNvSpPr>
            <p:nvPr/>
          </p:nvSpPr>
          <p:spPr bwMode="gray">
            <a:xfrm>
              <a:off x="3227" y="2435"/>
              <a:ext cx="80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l-SI" sz="1400" b="1" dirty="0">
                  <a:solidFill>
                    <a:schemeClr val="bg1"/>
                  </a:solidFill>
                  <a:latin typeface="Verdana" pitchFamily="34" charset="0"/>
                </a:rPr>
                <a:t>IZPOSOJA</a:t>
              </a:r>
              <a:br>
                <a:rPr lang="sl-SI" sz="1400" b="1" dirty="0">
                  <a:solidFill>
                    <a:schemeClr val="bg1"/>
                  </a:solidFill>
                  <a:latin typeface="Verdana" pitchFamily="34" charset="0"/>
                </a:rPr>
              </a:br>
              <a:r>
                <a:rPr lang="sl-SI" sz="1400" b="1" dirty="0">
                  <a:solidFill>
                    <a:schemeClr val="bg1"/>
                  </a:solidFill>
                  <a:latin typeface="Verdana" pitchFamily="34" charset="0"/>
                </a:rPr>
                <a:t>GRADIVA</a:t>
              </a:r>
              <a:endParaRPr lang="en-US" sz="1400" b="1" dirty="0">
                <a:solidFill>
                  <a:schemeClr val="bg1"/>
                </a:solidFill>
                <a:latin typeface="Verdana" pitchFamily="34" charset="0"/>
              </a:endParaRPr>
            </a:p>
          </p:txBody>
        </p:sp>
      </p:grpSp>
      <p:sp>
        <p:nvSpPr>
          <p:cNvPr id="26" name="Rectangle 2"/>
          <p:cNvSpPr txBox="1">
            <a:spLocks noChangeArrowheads="1"/>
          </p:cNvSpPr>
          <p:nvPr/>
        </p:nvSpPr>
        <p:spPr>
          <a:xfrm>
            <a:off x="1428612" y="189165"/>
            <a:ext cx="1872208" cy="1161574"/>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sl-SI" sz="4000" b="1" dirty="0" err="1" smtClean="0">
                <a:solidFill>
                  <a:srgbClr val="00B0F0"/>
                </a:solidFill>
              </a:rPr>
              <a:t>Cobiss</a:t>
            </a:r>
            <a:endParaRPr lang="sl-SI" b="1" dirty="0">
              <a:solidFill>
                <a:srgbClr val="00B0F0"/>
              </a:solidFill>
            </a:endParaRPr>
          </a:p>
        </p:txBody>
      </p:sp>
    </p:spTree>
    <p:extLst>
      <p:ext uri="{BB962C8B-B14F-4D97-AF65-F5344CB8AC3E}">
        <p14:creationId xmlns:p14="http://schemas.microsoft.com/office/powerpoint/2010/main" val="3830953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124744"/>
            <a:ext cx="7135316" cy="3456384"/>
          </a:xfrm>
        </p:spPr>
        <p:txBody>
          <a:bodyPr>
            <a:normAutofit/>
          </a:bodyPr>
          <a:lstStyle/>
          <a:p>
            <a:r>
              <a:rPr lang="sl-SI" sz="7200" b="1" dirty="0" smtClean="0">
                <a:solidFill>
                  <a:srgbClr val="0070C0"/>
                </a:solidFill>
              </a:rPr>
              <a:t>E-knjige</a:t>
            </a:r>
            <a:br>
              <a:rPr lang="sl-SI" sz="7200" b="1" dirty="0" smtClean="0">
                <a:solidFill>
                  <a:srgbClr val="0070C0"/>
                </a:solidFill>
              </a:rPr>
            </a:br>
            <a:endParaRPr lang="sl-SI" sz="4000" b="1" dirty="0">
              <a:solidFill>
                <a:schemeClr val="tx1"/>
              </a:solidFill>
            </a:endParaRPr>
          </a:p>
        </p:txBody>
      </p:sp>
      <p:sp>
        <p:nvSpPr>
          <p:cNvPr id="2" name="PoljeZBesedilom 1"/>
          <p:cNvSpPr txBox="1"/>
          <p:nvPr/>
        </p:nvSpPr>
        <p:spPr>
          <a:xfrm>
            <a:off x="3275856" y="5157192"/>
            <a:ext cx="5472608" cy="369332"/>
          </a:xfrm>
          <a:prstGeom prst="rect">
            <a:avLst/>
          </a:prstGeom>
          <a:noFill/>
        </p:spPr>
        <p:txBody>
          <a:bodyPr wrap="square" rtlCol="0">
            <a:spAutoFit/>
          </a:bodyPr>
          <a:lstStyle/>
          <a:p>
            <a:r>
              <a:rPr lang="sl-SI" dirty="0"/>
              <a:t>http://www.zal.sik.si/kako-do-e-knjig-portala-biblos/</a:t>
            </a:r>
            <a:endParaRPr lang="sl-SI" dirty="0"/>
          </a:p>
        </p:txBody>
      </p:sp>
    </p:spTree>
    <p:extLst>
      <p:ext uri="{BB962C8B-B14F-4D97-AF65-F5344CB8AC3E}">
        <p14:creationId xmlns:p14="http://schemas.microsoft.com/office/powerpoint/2010/main" val="1704504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7906" y="260648"/>
            <a:ext cx="7135316" cy="1512168"/>
          </a:xfrm>
        </p:spPr>
        <p:txBody>
          <a:bodyPr>
            <a:normAutofit fontScale="90000"/>
          </a:bodyPr>
          <a:lstStyle/>
          <a:p>
            <a:r>
              <a:rPr lang="sl-SI" sz="7200" b="1" dirty="0" smtClean="0">
                <a:solidFill>
                  <a:srgbClr val="0070C0"/>
                </a:solidFill>
              </a:rPr>
              <a:t>E-knjige</a:t>
            </a:r>
            <a:br>
              <a:rPr lang="sl-SI" sz="7200" b="1" dirty="0" smtClean="0">
                <a:solidFill>
                  <a:srgbClr val="0070C0"/>
                </a:solidFill>
              </a:rPr>
            </a:br>
            <a:endParaRPr lang="sl-SI" sz="4000" b="1" dirty="0">
              <a:solidFill>
                <a:schemeClr val="tx1"/>
              </a:solidFill>
            </a:endParaRPr>
          </a:p>
        </p:txBody>
      </p:sp>
      <p:pic>
        <p:nvPicPr>
          <p:cNvPr id="2" name="Slika 1"/>
          <p:cNvPicPr>
            <a:picLocks noChangeAspect="1"/>
          </p:cNvPicPr>
          <p:nvPr/>
        </p:nvPicPr>
        <p:blipFill>
          <a:blip r:embed="rId3"/>
          <a:stretch>
            <a:fillRect/>
          </a:stretch>
        </p:blipFill>
        <p:spPr>
          <a:xfrm>
            <a:off x="2267744" y="1484784"/>
            <a:ext cx="5635483" cy="3434186"/>
          </a:xfrm>
          <a:prstGeom prst="rect">
            <a:avLst/>
          </a:prstGeom>
        </p:spPr>
      </p:pic>
    </p:spTree>
    <p:extLst>
      <p:ext uri="{BB962C8B-B14F-4D97-AF65-F5344CB8AC3E}">
        <p14:creationId xmlns:p14="http://schemas.microsoft.com/office/powerpoint/2010/main" val="44493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81" y="1541022"/>
            <a:ext cx="1398750" cy="1398750"/>
          </a:xfrm>
          <a:prstGeom prst="rect">
            <a:avLst/>
          </a:prstGeom>
        </p:spPr>
      </p:pic>
      <p:sp>
        <p:nvSpPr>
          <p:cNvPr id="2" name="Naslov 1"/>
          <p:cNvSpPr>
            <a:spLocks noGrp="1"/>
          </p:cNvSpPr>
          <p:nvPr>
            <p:ph type="ctrTitle"/>
          </p:nvPr>
        </p:nvSpPr>
        <p:spPr>
          <a:xfrm>
            <a:off x="2234418" y="466594"/>
            <a:ext cx="6564730" cy="820090"/>
          </a:xfrm>
        </p:spPr>
        <p:txBody>
          <a:bodyPr>
            <a:normAutofit fontScale="90000"/>
          </a:bodyPr>
          <a:lstStyle/>
          <a:p>
            <a:r>
              <a:rPr lang="sl-SI" dirty="0" smtClean="0"/>
              <a:t>KAJ POTREBUJEMO ?</a:t>
            </a:r>
            <a:endParaRPr lang="sl-SI" dirty="0"/>
          </a:p>
        </p:txBody>
      </p:sp>
      <p:sp>
        <p:nvSpPr>
          <p:cNvPr id="11" name="Podnaslov 10"/>
          <p:cNvSpPr>
            <a:spLocks noGrp="1"/>
          </p:cNvSpPr>
          <p:nvPr>
            <p:ph type="subTitle" idx="1"/>
          </p:nvPr>
        </p:nvSpPr>
        <p:spPr>
          <a:xfrm>
            <a:off x="2716736" y="2757593"/>
            <a:ext cx="906870" cy="285843"/>
          </a:xfrm>
        </p:spPr>
        <p:txBody>
          <a:bodyPr>
            <a:normAutofit fontScale="85000" lnSpcReduction="20000"/>
          </a:bodyPr>
          <a:lstStyle/>
          <a:p>
            <a:r>
              <a:rPr lang="sl-SI" dirty="0" smtClean="0"/>
              <a:t>telefon</a:t>
            </a:r>
            <a:endParaRPr lang="sl-SI"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277" y="1553848"/>
            <a:ext cx="1227836" cy="1141504"/>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166" y="1648845"/>
            <a:ext cx="1355936" cy="991340"/>
          </a:xfrm>
          <a:prstGeom prst="rect">
            <a:avLst/>
          </a:prstGeom>
        </p:spPr>
      </p:pic>
      <p:sp>
        <p:nvSpPr>
          <p:cNvPr id="13" name="Podnaslov 10"/>
          <p:cNvSpPr txBox="1">
            <a:spLocks/>
          </p:cNvSpPr>
          <p:nvPr/>
        </p:nvSpPr>
        <p:spPr>
          <a:xfrm>
            <a:off x="4795760" y="2724533"/>
            <a:ext cx="906870" cy="285843"/>
          </a:xfrm>
          <a:prstGeom prst="rect">
            <a:avLst/>
          </a:prstGeom>
        </p:spPr>
        <p:txBody>
          <a:bodyPr vert="horz" lIns="68580" tIns="34290" rIns="68580" bIns="3429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sl-SI" sz="1350" dirty="0"/>
              <a:t>tablica</a:t>
            </a:r>
          </a:p>
        </p:txBody>
      </p:sp>
      <p:sp>
        <p:nvSpPr>
          <p:cNvPr id="14" name="Podnaslov 10"/>
          <p:cNvSpPr txBox="1">
            <a:spLocks/>
          </p:cNvSpPr>
          <p:nvPr/>
        </p:nvSpPr>
        <p:spPr>
          <a:xfrm>
            <a:off x="6713978" y="2690747"/>
            <a:ext cx="1456713" cy="285843"/>
          </a:xfrm>
          <a:prstGeom prst="rect">
            <a:avLst/>
          </a:prstGeom>
        </p:spPr>
        <p:txBody>
          <a:bodyPr vert="horz" lIns="68580" tIns="34290" rIns="68580" bIns="3429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sl-SI" sz="1350" dirty="0"/>
              <a:t>Osebni računalnik</a:t>
            </a:r>
          </a:p>
        </p:txBody>
      </p:sp>
      <p:cxnSp>
        <p:nvCxnSpPr>
          <p:cNvPr id="18" name="Raven povezovalnik 17"/>
          <p:cNvCxnSpPr/>
          <p:nvPr/>
        </p:nvCxnSpPr>
        <p:spPr>
          <a:xfrm>
            <a:off x="2153216" y="3065113"/>
            <a:ext cx="6697362" cy="37070"/>
          </a:xfrm>
          <a:prstGeom prst="line">
            <a:avLst/>
          </a:prstGeom>
        </p:spPr>
        <p:style>
          <a:lnRef idx="1">
            <a:schemeClr val="accent1"/>
          </a:lnRef>
          <a:fillRef idx="0">
            <a:schemeClr val="accent1"/>
          </a:fillRef>
          <a:effectRef idx="0">
            <a:schemeClr val="accent1"/>
          </a:effectRef>
          <a:fontRef idx="minor">
            <a:schemeClr val="tx1"/>
          </a:fontRef>
        </p:style>
      </p:cxnSp>
      <p:sp>
        <p:nvSpPr>
          <p:cNvPr id="19" name="PoljeZBesedilom 18"/>
          <p:cNvSpPr txBox="1"/>
          <p:nvPr/>
        </p:nvSpPr>
        <p:spPr>
          <a:xfrm>
            <a:off x="4426194" y="3170256"/>
            <a:ext cx="4717806" cy="1477328"/>
          </a:xfrm>
          <a:prstGeom prst="rect">
            <a:avLst/>
          </a:prstGeom>
          <a:noFill/>
        </p:spPr>
        <p:txBody>
          <a:bodyPr wrap="square" rtlCol="0">
            <a:spAutoFit/>
          </a:bodyPr>
          <a:lstStyle/>
          <a:p>
            <a:r>
              <a:rPr lang="sl-SI" b="1" dirty="0" smtClean="0">
                <a:solidFill>
                  <a:srgbClr val="FF0000"/>
                </a:solidFill>
              </a:rPr>
              <a:t>BIBLOS APLIKACIJA </a:t>
            </a:r>
            <a:r>
              <a:rPr lang="sl-SI" dirty="0" smtClean="0"/>
              <a:t>– Aplikacijo/program si lahko brezplačno snamete. IPHONE/IPAD/IPOD… - aplikacija je na voljo v </a:t>
            </a:r>
            <a:r>
              <a:rPr lang="sl-SI" dirty="0" err="1" smtClean="0"/>
              <a:t>App</a:t>
            </a:r>
            <a:r>
              <a:rPr lang="sl-SI" dirty="0" smtClean="0"/>
              <a:t> store.</a:t>
            </a:r>
            <a:r>
              <a:rPr lang="sl-SI" dirty="0"/>
              <a:t> </a:t>
            </a:r>
            <a:r>
              <a:rPr lang="sl-SI" dirty="0" smtClean="0"/>
              <a:t>Za vse ostale ANDROID naprave pa v Google </a:t>
            </a:r>
            <a:r>
              <a:rPr lang="sl-SI" dirty="0" err="1" smtClean="0"/>
              <a:t>play</a:t>
            </a:r>
            <a:endParaRPr lang="sl-SI" dirty="0"/>
          </a:p>
        </p:txBody>
      </p:sp>
      <p:pic>
        <p:nvPicPr>
          <p:cNvPr id="1028" name="Picture 4" descr="https://encrypted-tbn3.gstatic.com/images?q=tbn:ANd9GcTAQz3c502kWGhZH7hTUvQ1gRBMlxr1ZjjfUdHORmWrlM2e0Y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057" y="3672738"/>
            <a:ext cx="778733" cy="778733"/>
          </a:xfrm>
          <a:prstGeom prst="rect">
            <a:avLst/>
          </a:prstGeom>
          <a:noFill/>
          <a:extLst>
            <a:ext uri="{909E8E84-426E-40DD-AFC4-6F175D3DCCD1}">
              <a14:hiddenFill xmlns:a14="http://schemas.microsoft.com/office/drawing/2010/main">
                <a:solidFill>
                  <a:srgbClr val="FFFFFF"/>
                </a:solidFill>
              </a14:hiddenFill>
            </a:ext>
          </a:extLst>
        </p:spPr>
      </p:pic>
      <p:pic>
        <p:nvPicPr>
          <p:cNvPr id="21" name="Slika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3097" y="3855242"/>
            <a:ext cx="492472" cy="492472"/>
          </a:xfrm>
          <a:prstGeom prst="rect">
            <a:avLst/>
          </a:prstGeom>
        </p:spPr>
      </p:pic>
      <p:pic>
        <p:nvPicPr>
          <p:cNvPr id="22" name="Slika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4415" y="3851291"/>
            <a:ext cx="563710" cy="524074"/>
          </a:xfrm>
          <a:prstGeom prst="rect">
            <a:avLst/>
          </a:prstGeom>
        </p:spPr>
      </p:pic>
      <p:cxnSp>
        <p:nvCxnSpPr>
          <p:cNvPr id="23" name="Raven povezovalnik 22"/>
          <p:cNvCxnSpPr/>
          <p:nvPr/>
        </p:nvCxnSpPr>
        <p:spPr>
          <a:xfrm>
            <a:off x="2153216" y="4710451"/>
            <a:ext cx="6697362" cy="37070"/>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descr="http://4.bp.blogspot.com/-B_nil_Zbwcg/T_qg3PCJf9I/AAAAAAAABgg/aSFDO_vMGBg/s320/Adobe-Digital-Edition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5057" y="5049617"/>
            <a:ext cx="1010122" cy="1010122"/>
          </a:xfrm>
          <a:prstGeom prst="rect">
            <a:avLst/>
          </a:prstGeom>
          <a:noFill/>
          <a:extLst>
            <a:ext uri="{909E8E84-426E-40DD-AFC4-6F175D3DCCD1}">
              <a14:hiddenFill xmlns:a14="http://schemas.microsoft.com/office/drawing/2010/main">
                <a:solidFill>
                  <a:srgbClr val="FFFFFF"/>
                </a:solidFill>
              </a14:hiddenFill>
            </a:ext>
          </a:extLst>
        </p:spPr>
      </p:pic>
      <p:pic>
        <p:nvPicPr>
          <p:cNvPr id="26" name="Slika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718" y="5143420"/>
            <a:ext cx="1083175" cy="791922"/>
          </a:xfrm>
          <a:prstGeom prst="rect">
            <a:avLst/>
          </a:prstGeom>
        </p:spPr>
      </p:pic>
      <p:sp>
        <p:nvSpPr>
          <p:cNvPr id="27" name="PoljeZBesedilom 26"/>
          <p:cNvSpPr txBox="1"/>
          <p:nvPr/>
        </p:nvSpPr>
        <p:spPr>
          <a:xfrm>
            <a:off x="4482137" y="5032016"/>
            <a:ext cx="4717806" cy="923330"/>
          </a:xfrm>
          <a:prstGeom prst="rect">
            <a:avLst/>
          </a:prstGeom>
          <a:noFill/>
        </p:spPr>
        <p:txBody>
          <a:bodyPr wrap="square" rtlCol="0">
            <a:spAutoFit/>
          </a:bodyPr>
          <a:lstStyle/>
          <a:p>
            <a:r>
              <a:rPr lang="sl-SI" b="1" dirty="0" smtClean="0">
                <a:solidFill>
                  <a:srgbClr val="FF0000"/>
                </a:solidFill>
              </a:rPr>
              <a:t>ADOBE DIGITAL EDITIONS </a:t>
            </a:r>
            <a:r>
              <a:rPr lang="sl-SI" dirty="0" smtClean="0"/>
              <a:t>– Aplikacijo/program si lahko brezplačno snamete iz spletne strani.</a:t>
            </a:r>
            <a:endParaRPr lang="sl-SI" dirty="0"/>
          </a:p>
        </p:txBody>
      </p:sp>
      <p:pic>
        <p:nvPicPr>
          <p:cNvPr id="20" name="Picture 6" descr="Rezultat iskanja slik za mcobis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450" y="6233925"/>
            <a:ext cx="1102936" cy="4411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Rezultat iskanja slik za mcobis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049" y="5648405"/>
            <a:ext cx="1117337" cy="41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5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jeZBesedilom 8"/>
          <p:cNvSpPr txBox="1"/>
          <p:nvPr/>
        </p:nvSpPr>
        <p:spPr>
          <a:xfrm>
            <a:off x="2627790" y="1888855"/>
            <a:ext cx="4717806" cy="646331"/>
          </a:xfrm>
          <a:prstGeom prst="rect">
            <a:avLst/>
          </a:prstGeom>
          <a:noFill/>
        </p:spPr>
        <p:txBody>
          <a:bodyPr wrap="square" rtlCol="0">
            <a:spAutoFit/>
          </a:bodyPr>
          <a:lstStyle/>
          <a:p>
            <a:r>
              <a:rPr lang="sl-SI" b="1" dirty="0" smtClean="0">
                <a:solidFill>
                  <a:srgbClr val="FF0000"/>
                </a:solidFill>
              </a:rPr>
              <a:t>BIBLOS APLIKACIJA </a:t>
            </a:r>
            <a:r>
              <a:rPr lang="sl-SI" dirty="0" smtClean="0"/>
              <a:t>– Aplikacijo/program si lahko brezplačno snamete. </a:t>
            </a:r>
          </a:p>
        </p:txBody>
      </p:sp>
      <p:sp>
        <p:nvSpPr>
          <p:cNvPr id="3" name="PoljeZBesedilom 2"/>
          <p:cNvSpPr txBox="1"/>
          <p:nvPr/>
        </p:nvSpPr>
        <p:spPr>
          <a:xfrm>
            <a:off x="2640021" y="3054971"/>
            <a:ext cx="4863644" cy="646331"/>
          </a:xfrm>
          <a:prstGeom prst="rect">
            <a:avLst/>
          </a:prstGeom>
          <a:noFill/>
        </p:spPr>
        <p:txBody>
          <a:bodyPr wrap="square" rtlCol="0">
            <a:spAutoFit/>
          </a:bodyPr>
          <a:lstStyle/>
          <a:p>
            <a:r>
              <a:rPr lang="sl-SI" dirty="0" smtClean="0"/>
              <a:t>Za </a:t>
            </a:r>
            <a:r>
              <a:rPr lang="sl-SI" dirty="0"/>
              <a:t>IPHONE/IPAD/IPOD… - za vse Apple naprave je aplikacija na voljo v </a:t>
            </a:r>
            <a:r>
              <a:rPr lang="sl-SI" dirty="0" err="1">
                <a:solidFill>
                  <a:srgbClr val="FF0000"/>
                </a:solidFill>
              </a:rPr>
              <a:t>App</a:t>
            </a:r>
            <a:r>
              <a:rPr lang="sl-SI" dirty="0">
                <a:solidFill>
                  <a:srgbClr val="FF0000"/>
                </a:solidFill>
              </a:rPr>
              <a:t> store</a:t>
            </a:r>
            <a:r>
              <a:rPr lang="sl-SI" dirty="0" smtClean="0"/>
              <a:t>.</a:t>
            </a:r>
            <a:endParaRPr lang="sl-SI" dirty="0"/>
          </a:p>
        </p:txBody>
      </p:sp>
      <p:sp>
        <p:nvSpPr>
          <p:cNvPr id="11" name="PoljeZBesedilom 10"/>
          <p:cNvSpPr txBox="1"/>
          <p:nvPr/>
        </p:nvSpPr>
        <p:spPr>
          <a:xfrm>
            <a:off x="2699372" y="4221088"/>
            <a:ext cx="4863644" cy="1200329"/>
          </a:xfrm>
          <a:prstGeom prst="rect">
            <a:avLst/>
          </a:prstGeom>
          <a:noFill/>
        </p:spPr>
        <p:txBody>
          <a:bodyPr wrap="square" rtlCol="0">
            <a:spAutoFit/>
          </a:bodyPr>
          <a:lstStyle/>
          <a:p>
            <a:r>
              <a:rPr lang="sl-SI" dirty="0" smtClean="0"/>
              <a:t>Za vse ostale naprave, ki uporabljajo sistem ANDROID ( običajno vse, ki niso izdelane v podjetju Apple je </a:t>
            </a:r>
            <a:r>
              <a:rPr lang="sl-SI" dirty="0"/>
              <a:t>aplikacija na voljo v </a:t>
            </a:r>
            <a:r>
              <a:rPr lang="sl-SI" dirty="0" smtClean="0">
                <a:solidFill>
                  <a:srgbClr val="FF0000"/>
                </a:solidFill>
              </a:rPr>
              <a:t>Google trgovina.</a:t>
            </a:r>
            <a:endParaRPr lang="sl-SI" dirty="0"/>
          </a:p>
        </p:txBody>
      </p:sp>
      <p:cxnSp>
        <p:nvCxnSpPr>
          <p:cNvPr id="13" name="Raven povezovalnik 12"/>
          <p:cNvCxnSpPr/>
          <p:nvPr/>
        </p:nvCxnSpPr>
        <p:spPr>
          <a:xfrm>
            <a:off x="2699792" y="3998231"/>
            <a:ext cx="6413744" cy="3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ven povezovalnik 13"/>
          <p:cNvCxnSpPr/>
          <p:nvPr/>
        </p:nvCxnSpPr>
        <p:spPr>
          <a:xfrm>
            <a:off x="2699792" y="2749704"/>
            <a:ext cx="6337322" cy="35077"/>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6" descr="Rezultat iskanja slik za mcobi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5690" y="4725144"/>
            <a:ext cx="1102936" cy="441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ezultat iskanja slik za mcob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289" y="3172469"/>
            <a:ext cx="1117337" cy="41133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4"/>
          <a:stretch>
            <a:fillRect/>
          </a:stretch>
        </p:blipFill>
        <p:spPr>
          <a:xfrm>
            <a:off x="4067944" y="109285"/>
            <a:ext cx="2771127" cy="1482641"/>
          </a:xfrm>
          <a:prstGeom prst="rect">
            <a:avLst/>
          </a:prstGeom>
        </p:spPr>
      </p:pic>
    </p:spTree>
    <p:extLst>
      <p:ext uri="{BB962C8B-B14F-4D97-AF65-F5344CB8AC3E}">
        <p14:creationId xmlns:p14="http://schemas.microsoft.com/office/powerpoint/2010/main" val="164563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4.bp.blogspot.com/-B_nil_Zbwcg/T_qg3PCJf9I/AAAAAAAABgg/aSFDO_vMGBg/s320/Adobe-Digital-Edi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224" y="563876"/>
            <a:ext cx="1268436" cy="1268436"/>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692696"/>
            <a:ext cx="1703393" cy="1245370"/>
          </a:xfrm>
          <a:prstGeom prst="rect">
            <a:avLst/>
          </a:prstGeom>
        </p:spPr>
      </p:pic>
      <p:sp>
        <p:nvSpPr>
          <p:cNvPr id="13" name="PoljeZBesedilom 12"/>
          <p:cNvSpPr txBox="1"/>
          <p:nvPr/>
        </p:nvSpPr>
        <p:spPr>
          <a:xfrm>
            <a:off x="1691680" y="2392902"/>
            <a:ext cx="7272808" cy="1723549"/>
          </a:xfrm>
          <a:prstGeom prst="rect">
            <a:avLst/>
          </a:prstGeom>
          <a:noFill/>
        </p:spPr>
        <p:txBody>
          <a:bodyPr wrap="square" rtlCol="0">
            <a:spAutoFit/>
          </a:bodyPr>
          <a:lstStyle/>
          <a:p>
            <a:r>
              <a:rPr lang="sl-SI" b="1" dirty="0" smtClean="0">
                <a:solidFill>
                  <a:srgbClr val="FF0000"/>
                </a:solidFill>
              </a:rPr>
              <a:t>ADOBE DIGITAL EDITIONS </a:t>
            </a:r>
            <a:r>
              <a:rPr lang="sl-SI" dirty="0" smtClean="0"/>
              <a:t>– Aplikacijo/program si lahko brezplačno snamete iz spletne strani ADOBE. </a:t>
            </a:r>
          </a:p>
          <a:p>
            <a:endParaRPr lang="sl-SI" dirty="0"/>
          </a:p>
          <a:p>
            <a:r>
              <a:rPr lang="sl-SI" dirty="0" smtClean="0"/>
              <a:t>Ker največ uporabljamo PC-je z operacijskim sistemom izberemo - </a:t>
            </a:r>
            <a:r>
              <a:rPr lang="en-US" dirty="0"/>
              <a:t>Download Digital Edition </a:t>
            </a:r>
            <a:r>
              <a:rPr lang="en-US" dirty="0">
                <a:hlinkClick r:id="rId4"/>
              </a:rPr>
              <a:t>4.5.9 Windows (8.24MB)</a:t>
            </a:r>
            <a:r>
              <a:rPr lang="sl-SI" dirty="0"/>
              <a:t/>
            </a:r>
            <a:br>
              <a:rPr lang="sl-SI" dirty="0"/>
            </a:br>
            <a:r>
              <a:rPr lang="sl-SI" sz="1400" dirty="0">
                <a:hlinkClick r:id="rId5"/>
              </a:rPr>
              <a:t>https://www.adobe.com/si/solutions/ebook/digital-editions/download.html</a:t>
            </a:r>
            <a:endParaRPr lang="sl-SI" sz="1400" i="1" dirty="0" smtClean="0"/>
          </a:p>
        </p:txBody>
      </p:sp>
      <p:pic>
        <p:nvPicPr>
          <p:cNvPr id="4" name="Slika 3"/>
          <p:cNvPicPr>
            <a:picLocks noChangeAspect="1"/>
          </p:cNvPicPr>
          <p:nvPr/>
        </p:nvPicPr>
        <p:blipFill>
          <a:blip r:embed="rId6"/>
          <a:stretch>
            <a:fillRect/>
          </a:stretch>
        </p:blipFill>
        <p:spPr>
          <a:xfrm>
            <a:off x="4355976" y="4362293"/>
            <a:ext cx="3408027" cy="1917015"/>
          </a:xfrm>
          <a:prstGeom prst="rect">
            <a:avLst/>
          </a:prstGeom>
        </p:spPr>
      </p:pic>
    </p:spTree>
    <p:extLst>
      <p:ext uri="{BB962C8B-B14F-4D97-AF65-F5344CB8AC3E}">
        <p14:creationId xmlns:p14="http://schemas.microsoft.com/office/powerpoint/2010/main" val="3277750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4.bp.blogspot.com/-B_nil_Zbwcg/T_qg3PCJf9I/AAAAAAAABgg/aSFDO_vMGBg/s320/Adobe-Digital-Edi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224" y="563876"/>
            <a:ext cx="1268436" cy="1268436"/>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692696"/>
            <a:ext cx="1703393" cy="1245370"/>
          </a:xfrm>
          <a:prstGeom prst="rect">
            <a:avLst/>
          </a:prstGeom>
        </p:spPr>
      </p:pic>
      <p:sp>
        <p:nvSpPr>
          <p:cNvPr id="13" name="PoljeZBesedilom 12"/>
          <p:cNvSpPr txBox="1"/>
          <p:nvPr/>
        </p:nvSpPr>
        <p:spPr>
          <a:xfrm>
            <a:off x="1691680" y="2392902"/>
            <a:ext cx="7272808" cy="1015663"/>
          </a:xfrm>
          <a:prstGeom prst="rect">
            <a:avLst/>
          </a:prstGeom>
          <a:noFill/>
        </p:spPr>
        <p:txBody>
          <a:bodyPr wrap="square" rtlCol="0">
            <a:spAutoFit/>
          </a:bodyPr>
          <a:lstStyle/>
          <a:p>
            <a:r>
              <a:rPr lang="sl-SI" b="1" dirty="0" smtClean="0">
                <a:solidFill>
                  <a:srgbClr val="FF0000"/>
                </a:solidFill>
              </a:rPr>
              <a:t>ADOBE DIGITAL </a:t>
            </a:r>
            <a:r>
              <a:rPr lang="sl-SI" b="1" dirty="0" smtClean="0">
                <a:solidFill>
                  <a:srgbClr val="FF0000"/>
                </a:solidFill>
              </a:rPr>
              <a:t>EDITIONS</a:t>
            </a:r>
          </a:p>
          <a:p>
            <a:endParaRPr lang="sl-SI" sz="1400" b="1" i="1" dirty="0">
              <a:solidFill>
                <a:srgbClr val="FF0000"/>
              </a:solidFill>
            </a:endParaRPr>
          </a:p>
          <a:p>
            <a:r>
              <a:rPr lang="sl-SI" sz="1400" i="1" dirty="0">
                <a:hlinkClick r:id="rId4"/>
              </a:rPr>
              <a:t>https://</a:t>
            </a:r>
            <a:r>
              <a:rPr lang="sl-SI" sz="1400" i="1" dirty="0" smtClean="0">
                <a:hlinkClick r:id="rId4"/>
              </a:rPr>
              <a:t>www.biblos.si/kako-deluje</a:t>
            </a:r>
            <a:r>
              <a:rPr lang="sl-SI" sz="1400" i="1" dirty="0" smtClean="0"/>
              <a:t>    OSEBNI RAČUNALNIK</a:t>
            </a:r>
          </a:p>
          <a:p>
            <a:endParaRPr lang="sl-SI" sz="1400" i="1" dirty="0" smtClean="0"/>
          </a:p>
        </p:txBody>
      </p:sp>
      <p:pic>
        <p:nvPicPr>
          <p:cNvPr id="4" name="Slika 3"/>
          <p:cNvPicPr>
            <a:picLocks noChangeAspect="1"/>
          </p:cNvPicPr>
          <p:nvPr/>
        </p:nvPicPr>
        <p:blipFill>
          <a:blip r:embed="rId5"/>
          <a:stretch>
            <a:fillRect/>
          </a:stretch>
        </p:blipFill>
        <p:spPr>
          <a:xfrm>
            <a:off x="4355976" y="4362293"/>
            <a:ext cx="3408027" cy="1917015"/>
          </a:xfrm>
          <a:prstGeom prst="rect">
            <a:avLst/>
          </a:prstGeom>
        </p:spPr>
      </p:pic>
    </p:spTree>
    <p:extLst>
      <p:ext uri="{BB962C8B-B14F-4D97-AF65-F5344CB8AC3E}">
        <p14:creationId xmlns:p14="http://schemas.microsoft.com/office/powerpoint/2010/main" val="3526251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619672" y="1916832"/>
            <a:ext cx="6828146" cy="2133600"/>
          </a:xfrm>
        </p:spPr>
        <p:txBody>
          <a:bodyPr>
            <a:normAutofit/>
          </a:bodyPr>
          <a:lstStyle/>
          <a:p>
            <a:r>
              <a:rPr lang="sl-SI" sz="4000" b="1" dirty="0" smtClean="0">
                <a:solidFill>
                  <a:srgbClr val="00B0F0"/>
                </a:solidFill>
                <a:latin typeface="Futura Md BT" panose="020B0602020204020303" pitchFamily="34" charset="0"/>
              </a:rPr>
              <a:t>HVALA ZA POZORNOST!</a:t>
            </a:r>
            <a:endParaRPr lang="sl-SI" sz="4000" b="1" dirty="0">
              <a:solidFill>
                <a:srgbClr val="00B0F0"/>
              </a:solidFill>
              <a:latin typeface="Futura Md BT" panose="020B0602020204020303" pitchFamily="34" charset="0"/>
            </a:endParaRPr>
          </a:p>
        </p:txBody>
      </p:sp>
      <p:sp>
        <p:nvSpPr>
          <p:cNvPr id="7" name="PoljeZBesedilom 6"/>
          <p:cNvSpPr txBox="1"/>
          <p:nvPr/>
        </p:nvSpPr>
        <p:spPr>
          <a:xfrm>
            <a:off x="6575610" y="5877272"/>
            <a:ext cx="1872208" cy="584775"/>
          </a:xfrm>
          <a:prstGeom prst="rect">
            <a:avLst/>
          </a:prstGeom>
          <a:noFill/>
        </p:spPr>
        <p:txBody>
          <a:bodyPr wrap="square" rtlCol="0">
            <a:spAutoFit/>
          </a:bodyPr>
          <a:lstStyle/>
          <a:p>
            <a:r>
              <a:rPr lang="sl-SI" dirty="0" smtClean="0"/>
              <a:t>bojan@zal.sik.si</a:t>
            </a:r>
            <a:endParaRPr lang="sl-SI" sz="1400" i="1" dirty="0" smtClean="0"/>
          </a:p>
          <a:p>
            <a:endParaRPr lang="sl-SI" sz="1400" i="1" dirty="0" smtClean="0"/>
          </a:p>
        </p:txBody>
      </p:sp>
    </p:spTree>
    <p:extLst>
      <p:ext uri="{BB962C8B-B14F-4D97-AF65-F5344CB8AC3E}">
        <p14:creationId xmlns:p14="http://schemas.microsoft.com/office/powerpoint/2010/main" val="351735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52376"/>
            <a:ext cx="7543800" cy="1295400"/>
          </a:xfrm>
        </p:spPr>
        <p:txBody>
          <a:bodyPr/>
          <a:lstStyle/>
          <a:p>
            <a:r>
              <a:rPr lang="sl-SI" sz="4000" dirty="0" smtClean="0">
                <a:solidFill>
                  <a:srgbClr val="0070C0"/>
                </a:solidFill>
              </a:rPr>
              <a:t>Iskanje gradiva </a:t>
            </a:r>
            <a:r>
              <a:rPr lang="sl-SI" sz="4000" dirty="0" err="1" smtClean="0">
                <a:solidFill>
                  <a:srgbClr val="0070C0"/>
                </a:solidFill>
              </a:rPr>
              <a:t>cobiss</a:t>
            </a:r>
            <a:r>
              <a:rPr lang="sl-SI" sz="4000" dirty="0" smtClean="0">
                <a:solidFill>
                  <a:srgbClr val="0070C0"/>
                </a:solidFill>
              </a:rPr>
              <a:t>+</a:t>
            </a:r>
            <a:endParaRPr lang="sl-SI" dirty="0">
              <a:solidFill>
                <a:srgbClr val="0070C0"/>
              </a:solidFill>
            </a:endParaRPr>
          </a:p>
        </p:txBody>
      </p:sp>
      <p:sp>
        <p:nvSpPr>
          <p:cNvPr id="8" name="TextBox 17"/>
          <p:cNvSpPr txBox="1">
            <a:spLocks noChangeArrowheads="1"/>
          </p:cNvSpPr>
          <p:nvPr/>
        </p:nvSpPr>
        <p:spPr bwMode="auto">
          <a:xfrm>
            <a:off x="971600" y="1635452"/>
            <a:ext cx="263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2000" dirty="0">
                <a:hlinkClick r:id="rId3"/>
              </a:rPr>
              <a:t>http://www.zal.sik.si</a:t>
            </a:r>
            <a:endParaRPr lang="sl-SI" sz="2000" dirty="0"/>
          </a:p>
        </p:txBody>
      </p:sp>
      <p:pic>
        <p:nvPicPr>
          <p:cNvPr id="4" name="Slika 3"/>
          <p:cNvPicPr>
            <a:picLocks noChangeAspect="1"/>
          </p:cNvPicPr>
          <p:nvPr/>
        </p:nvPicPr>
        <p:blipFill>
          <a:blip r:embed="rId4"/>
          <a:stretch>
            <a:fillRect/>
          </a:stretch>
        </p:blipFill>
        <p:spPr>
          <a:xfrm>
            <a:off x="4274567" y="1932659"/>
            <a:ext cx="3612672" cy="3816424"/>
          </a:xfrm>
          <a:prstGeom prst="rect">
            <a:avLst/>
          </a:prstGeom>
        </p:spPr>
      </p:pic>
      <p:sp>
        <p:nvSpPr>
          <p:cNvPr id="7" name="Freeform 16"/>
          <p:cNvSpPr>
            <a:spLocks/>
          </p:cNvSpPr>
          <p:nvPr/>
        </p:nvSpPr>
        <p:spPr bwMode="gray">
          <a:xfrm rot="915697" flipH="1">
            <a:off x="1893480" y="3686190"/>
            <a:ext cx="3214688" cy="124142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spTree>
    <p:extLst>
      <p:ext uri="{BB962C8B-B14F-4D97-AF65-F5344CB8AC3E}">
        <p14:creationId xmlns:p14="http://schemas.microsoft.com/office/powerpoint/2010/main" val="227451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lstStyle/>
          <a:p>
            <a:r>
              <a:rPr lang="sl-SI" sz="4000" dirty="0" smtClean="0">
                <a:solidFill>
                  <a:srgbClr val="0070C0"/>
                </a:solidFill>
              </a:rPr>
              <a:t>Iskanje gradiva</a:t>
            </a:r>
            <a:endParaRPr lang="sl-SI" dirty="0">
              <a:solidFill>
                <a:srgbClr val="0070C0"/>
              </a:solidFill>
            </a:endParaRPr>
          </a:p>
        </p:txBody>
      </p:sp>
      <p:pic>
        <p:nvPicPr>
          <p:cNvPr id="2" name="Slika 1"/>
          <p:cNvPicPr>
            <a:picLocks noChangeAspect="1"/>
          </p:cNvPicPr>
          <p:nvPr/>
        </p:nvPicPr>
        <p:blipFill>
          <a:blip r:embed="rId3"/>
          <a:stretch>
            <a:fillRect/>
          </a:stretch>
        </p:blipFill>
        <p:spPr>
          <a:xfrm>
            <a:off x="1687565" y="1412776"/>
            <a:ext cx="6478108" cy="4464496"/>
          </a:xfrm>
          <a:prstGeom prst="rect">
            <a:avLst/>
          </a:prstGeom>
        </p:spPr>
      </p:pic>
      <p:sp>
        <p:nvSpPr>
          <p:cNvPr id="6" name="Elipsa 5"/>
          <p:cNvSpPr/>
          <p:nvPr/>
        </p:nvSpPr>
        <p:spPr>
          <a:xfrm>
            <a:off x="2771800" y="3068960"/>
            <a:ext cx="1512168"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610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lstStyle/>
          <a:p>
            <a:r>
              <a:rPr lang="sl-SI" sz="4000" dirty="0" smtClean="0">
                <a:solidFill>
                  <a:srgbClr val="0070C0"/>
                </a:solidFill>
              </a:rPr>
              <a:t>Iskanje gradiva</a:t>
            </a:r>
            <a:endParaRPr lang="sl-SI" dirty="0">
              <a:solidFill>
                <a:srgbClr val="0070C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4"/>
          <a:stretch>
            <a:fillRect/>
          </a:stretch>
        </p:blipFill>
        <p:spPr>
          <a:xfrm>
            <a:off x="1223628" y="1124744"/>
            <a:ext cx="6696744" cy="4792357"/>
          </a:xfrm>
          <a:prstGeom prst="rect">
            <a:avLst/>
          </a:prstGeom>
        </p:spPr>
      </p:pic>
      <p:sp>
        <p:nvSpPr>
          <p:cNvPr id="2" name="Elipsa 1"/>
          <p:cNvSpPr/>
          <p:nvPr/>
        </p:nvSpPr>
        <p:spPr>
          <a:xfrm>
            <a:off x="4139952" y="3789040"/>
            <a:ext cx="1296144"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4426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normAutofit/>
          </a:bodyPr>
          <a:lstStyle/>
          <a:p>
            <a:r>
              <a:rPr lang="sl-SI" sz="4000" dirty="0" smtClean="0">
                <a:solidFill>
                  <a:srgbClr val="0070C0"/>
                </a:solidFill>
              </a:rPr>
              <a:t>Iskanje gradiva - </a:t>
            </a:r>
            <a:r>
              <a:rPr lang="sl-SI" sz="4000" dirty="0" smtClean="0">
                <a:solidFill>
                  <a:schemeClr val="tx1"/>
                </a:solidFill>
              </a:rPr>
              <a:t>rezervacija</a:t>
            </a:r>
            <a:endParaRPr lang="sl-SI"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lika 1"/>
          <p:cNvPicPr>
            <a:picLocks noChangeAspect="1"/>
          </p:cNvPicPr>
          <p:nvPr/>
        </p:nvPicPr>
        <p:blipFill>
          <a:blip r:embed="rId4"/>
          <a:stretch>
            <a:fillRect/>
          </a:stretch>
        </p:blipFill>
        <p:spPr>
          <a:xfrm>
            <a:off x="927076" y="1196752"/>
            <a:ext cx="7056784" cy="4863300"/>
          </a:xfrm>
          <a:prstGeom prst="rect">
            <a:avLst/>
          </a:prstGeom>
        </p:spPr>
      </p:pic>
      <p:sp>
        <p:nvSpPr>
          <p:cNvPr id="6" name="Elipsa 5"/>
          <p:cNvSpPr/>
          <p:nvPr/>
        </p:nvSpPr>
        <p:spPr>
          <a:xfrm>
            <a:off x="2771800" y="2636912"/>
            <a:ext cx="1512168"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6181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normAutofit/>
          </a:bodyPr>
          <a:lstStyle/>
          <a:p>
            <a:r>
              <a:rPr lang="sl-SI" sz="4000" dirty="0" smtClean="0">
                <a:solidFill>
                  <a:srgbClr val="0070C0"/>
                </a:solidFill>
              </a:rPr>
              <a:t>Iskanje gradiva - </a:t>
            </a:r>
            <a:r>
              <a:rPr lang="sl-SI" sz="4000" dirty="0" smtClean="0">
                <a:solidFill>
                  <a:schemeClr val="tx1"/>
                </a:solidFill>
              </a:rPr>
              <a:t>rezervacija</a:t>
            </a:r>
            <a:endParaRPr lang="sl-SI"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4"/>
          <a:stretch>
            <a:fillRect/>
          </a:stretch>
        </p:blipFill>
        <p:spPr>
          <a:xfrm>
            <a:off x="828837" y="1864020"/>
            <a:ext cx="7253262" cy="3876853"/>
          </a:xfrm>
          <a:prstGeom prst="rect">
            <a:avLst/>
          </a:prstGeom>
        </p:spPr>
      </p:pic>
      <p:sp>
        <p:nvSpPr>
          <p:cNvPr id="6" name="Elipsa 5"/>
          <p:cNvSpPr/>
          <p:nvPr/>
        </p:nvSpPr>
        <p:spPr>
          <a:xfrm>
            <a:off x="6715200" y="5229200"/>
            <a:ext cx="1512168"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Slika 4"/>
          <p:cNvPicPr>
            <a:picLocks noChangeAspect="1"/>
          </p:cNvPicPr>
          <p:nvPr/>
        </p:nvPicPr>
        <p:blipFill>
          <a:blip r:embed="rId5"/>
          <a:stretch>
            <a:fillRect/>
          </a:stretch>
        </p:blipFill>
        <p:spPr>
          <a:xfrm>
            <a:off x="4788024" y="1171760"/>
            <a:ext cx="4003579" cy="2090539"/>
          </a:xfrm>
          <a:prstGeom prst="rect">
            <a:avLst/>
          </a:prstGeom>
        </p:spPr>
      </p:pic>
      <p:sp>
        <p:nvSpPr>
          <p:cNvPr id="9" name="Freeform 16"/>
          <p:cNvSpPr>
            <a:spLocks/>
          </p:cNvSpPr>
          <p:nvPr/>
        </p:nvSpPr>
        <p:spPr bwMode="gray">
          <a:xfrm rot="5182351">
            <a:off x="4592398" y="3374282"/>
            <a:ext cx="2204711" cy="196150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spTree>
    <p:extLst>
      <p:ext uri="{BB962C8B-B14F-4D97-AF65-F5344CB8AC3E}">
        <p14:creationId xmlns:p14="http://schemas.microsoft.com/office/powerpoint/2010/main" val="30369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0"/>
            <a:ext cx="7543800" cy="1295400"/>
          </a:xfrm>
        </p:spPr>
        <p:txBody>
          <a:bodyPr>
            <a:normAutofit/>
          </a:bodyPr>
          <a:lstStyle/>
          <a:p>
            <a:r>
              <a:rPr lang="sl-SI" sz="4000" dirty="0" smtClean="0">
                <a:solidFill>
                  <a:srgbClr val="0070C0"/>
                </a:solidFill>
              </a:rPr>
              <a:t>Iskanje gradiva - </a:t>
            </a:r>
            <a:r>
              <a:rPr lang="sl-SI" sz="4000" dirty="0" smtClean="0">
                <a:solidFill>
                  <a:schemeClr val="tx1"/>
                </a:solidFill>
              </a:rPr>
              <a:t>rezervacija</a:t>
            </a:r>
            <a:endParaRPr lang="sl-SI"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281"/>
            <a:ext cx="9144000" cy="7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lika 1"/>
          <p:cNvPicPr>
            <a:picLocks noChangeAspect="1"/>
          </p:cNvPicPr>
          <p:nvPr/>
        </p:nvPicPr>
        <p:blipFill>
          <a:blip r:embed="rId4"/>
          <a:stretch>
            <a:fillRect/>
          </a:stretch>
        </p:blipFill>
        <p:spPr>
          <a:xfrm>
            <a:off x="1448706" y="1484784"/>
            <a:ext cx="6013524" cy="4126781"/>
          </a:xfrm>
          <a:prstGeom prst="rect">
            <a:avLst/>
          </a:prstGeom>
        </p:spPr>
      </p:pic>
      <p:pic>
        <p:nvPicPr>
          <p:cNvPr id="4" name="Slika 3"/>
          <p:cNvPicPr>
            <a:picLocks noChangeAspect="1"/>
          </p:cNvPicPr>
          <p:nvPr/>
        </p:nvPicPr>
        <p:blipFill>
          <a:blip r:embed="rId5"/>
          <a:stretch>
            <a:fillRect/>
          </a:stretch>
        </p:blipFill>
        <p:spPr>
          <a:xfrm>
            <a:off x="5796136" y="1075654"/>
            <a:ext cx="2990850" cy="1781175"/>
          </a:xfrm>
          <a:prstGeom prst="rect">
            <a:avLst/>
          </a:prstGeom>
        </p:spPr>
      </p:pic>
      <p:sp>
        <p:nvSpPr>
          <p:cNvPr id="10" name="Freeform 16"/>
          <p:cNvSpPr>
            <a:spLocks/>
          </p:cNvSpPr>
          <p:nvPr/>
        </p:nvSpPr>
        <p:spPr bwMode="gray">
          <a:xfrm rot="9267410">
            <a:off x="3807028" y="1676801"/>
            <a:ext cx="2204711" cy="196150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pic>
        <p:nvPicPr>
          <p:cNvPr id="7" name="Slika 6"/>
          <p:cNvPicPr>
            <a:picLocks noChangeAspect="1"/>
          </p:cNvPicPr>
          <p:nvPr/>
        </p:nvPicPr>
        <p:blipFill>
          <a:blip r:embed="rId6"/>
          <a:stretch>
            <a:fillRect/>
          </a:stretch>
        </p:blipFill>
        <p:spPr>
          <a:xfrm>
            <a:off x="4067944" y="5013176"/>
            <a:ext cx="4824536" cy="1673980"/>
          </a:xfrm>
          <a:prstGeom prst="rect">
            <a:avLst/>
          </a:prstGeom>
        </p:spPr>
      </p:pic>
      <p:sp>
        <p:nvSpPr>
          <p:cNvPr id="12" name="Freeform 16"/>
          <p:cNvSpPr>
            <a:spLocks/>
          </p:cNvSpPr>
          <p:nvPr/>
        </p:nvSpPr>
        <p:spPr bwMode="gray">
          <a:xfrm rot="18326316">
            <a:off x="6661168" y="2911793"/>
            <a:ext cx="2919636" cy="1961505"/>
          </a:xfrm>
          <a:custGeom>
            <a:avLst/>
            <a:gdLst>
              <a:gd name="T0" fmla="*/ 2147483647 w 580"/>
              <a:gd name="T1" fmla="*/ 0 h 798"/>
              <a:gd name="T2" fmla="*/ 2147483647 w 580"/>
              <a:gd name="T3" fmla="*/ 217809416 h 798"/>
              <a:gd name="T4" fmla="*/ 2147483647 w 580"/>
              <a:gd name="T5" fmla="*/ 421099761 h 798"/>
              <a:gd name="T6" fmla="*/ 2147483647 w 580"/>
              <a:gd name="T7" fmla="*/ 609867921 h 798"/>
              <a:gd name="T8" fmla="*/ 2147483647 w 580"/>
              <a:gd name="T9" fmla="*/ 784115455 h 798"/>
              <a:gd name="T10" fmla="*/ 2147483647 w 580"/>
              <a:gd name="T11" fmla="*/ 943842360 h 798"/>
              <a:gd name="T12" fmla="*/ 2147483647 w 580"/>
              <a:gd name="T13" fmla="*/ 1089050193 h 798"/>
              <a:gd name="T14" fmla="*/ 2147483647 w 580"/>
              <a:gd name="T15" fmla="*/ 1229416780 h 798"/>
              <a:gd name="T16" fmla="*/ 2147483647 w 580"/>
              <a:gd name="T17" fmla="*/ 1355262739 h 798"/>
              <a:gd name="T18" fmla="*/ 2147483647 w 580"/>
              <a:gd name="T19" fmla="*/ 1476267452 h 798"/>
              <a:gd name="T20" fmla="*/ 2147483647 w 580"/>
              <a:gd name="T21" fmla="*/ 1587592783 h 798"/>
              <a:gd name="T22" fmla="*/ 2147483647 w 580"/>
              <a:gd name="T23" fmla="*/ 1931248159 h 798"/>
              <a:gd name="T24" fmla="*/ 0 w 580"/>
              <a:gd name="T25" fmla="*/ 1243937408 h 798"/>
              <a:gd name="T26" fmla="*/ 2147483647 w 580"/>
              <a:gd name="T27" fmla="*/ 556625101 h 798"/>
              <a:gd name="T28" fmla="*/ 2147483647 w 580"/>
              <a:gd name="T29" fmla="*/ 900280477 h 798"/>
              <a:gd name="T30" fmla="*/ 2147483647 w 580"/>
              <a:gd name="T31" fmla="*/ 890601095 h 798"/>
              <a:gd name="T32" fmla="*/ 2147483647 w 580"/>
              <a:gd name="T33" fmla="*/ 861559840 h 798"/>
              <a:gd name="T34" fmla="*/ 2147483647 w 580"/>
              <a:gd name="T35" fmla="*/ 813156710 h 798"/>
              <a:gd name="T36" fmla="*/ 2147483647 w 580"/>
              <a:gd name="T37" fmla="*/ 750234508 h 798"/>
              <a:gd name="T38" fmla="*/ 2147483647 w 580"/>
              <a:gd name="T39" fmla="*/ 677631370 h 798"/>
              <a:gd name="T40" fmla="*/ 2147483647 w 580"/>
              <a:gd name="T41" fmla="*/ 595347294 h 798"/>
              <a:gd name="T42" fmla="*/ 2147483647 w 580"/>
              <a:gd name="T43" fmla="*/ 503382281 h 798"/>
              <a:gd name="T44" fmla="*/ 2147483647 w 580"/>
              <a:gd name="T45" fmla="*/ 401737886 h 798"/>
              <a:gd name="T46" fmla="*/ 2147483647 w 580"/>
              <a:gd name="T47" fmla="*/ 300093492 h 798"/>
              <a:gd name="T48" fmla="*/ 2147483647 w 580"/>
              <a:gd name="T49" fmla="*/ 198449098 h 798"/>
              <a:gd name="T50" fmla="*/ 2147483647 w 580"/>
              <a:gd name="T51" fmla="*/ 96804704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7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sl-SI"/>
          </a:p>
        </p:txBody>
      </p:sp>
    </p:spTree>
    <p:extLst>
      <p:ext uri="{BB962C8B-B14F-4D97-AF65-F5344CB8AC3E}">
        <p14:creationId xmlns:p14="http://schemas.microsoft.com/office/powerpoint/2010/main" val="16190039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620FE7-C8A6-4A34-A890-C7ADDDDB4F1E}">
  <ds:schemaRefs>
    <ds:schemaRef ds:uri="http://schemas.microsoft.com/office/2006/metadata/longProperties"/>
  </ds:schemaRefs>
</ds:datastoreItem>
</file>

<file path=customXml/itemProps2.xml><?xml version="1.0" encoding="utf-8"?>
<ds:datastoreItem xmlns:ds="http://schemas.openxmlformats.org/officeDocument/2006/customXml" ds:itemID="{E9FA2EE5-1098-4BE2-B56A-D6BCC2F541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Paralaksa</Template>
  <TotalTime>1070</TotalTime>
  <Words>1028</Words>
  <Application>Microsoft Office PowerPoint</Application>
  <PresentationFormat>Diaprojekcija na zaslonu (4:3)</PresentationFormat>
  <Paragraphs>138</Paragraphs>
  <Slides>36</Slides>
  <Notes>31</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36</vt:i4>
      </vt:variant>
    </vt:vector>
  </HeadingPairs>
  <TitlesOfParts>
    <vt:vector size="45" baseType="lpstr">
      <vt:lpstr>Arial</vt:lpstr>
      <vt:lpstr>Corbel</vt:lpstr>
      <vt:lpstr>Futura Md BT</vt:lpstr>
      <vt:lpstr>Raleway</vt:lpstr>
      <vt:lpstr>Tahoma</vt:lpstr>
      <vt:lpstr>Times New Roman</vt:lpstr>
      <vt:lpstr>Verdana</vt:lpstr>
      <vt:lpstr>Wingdings 3</vt:lpstr>
      <vt:lpstr>Paralaksa</vt:lpstr>
      <vt:lpstr>DIGITALNA KNJIŽNICA</vt:lpstr>
      <vt:lpstr>PowerPointova predstavitev</vt:lpstr>
      <vt:lpstr>PowerPointova predstavitev</vt:lpstr>
      <vt:lpstr>Iskanje gradiva cobiss+</vt:lpstr>
      <vt:lpstr>Iskanje gradiva</vt:lpstr>
      <vt:lpstr>Iskanje gradiva</vt:lpstr>
      <vt:lpstr>Iskanje gradiva - rezervacija</vt:lpstr>
      <vt:lpstr>Iskanje gradiva - rezervacija</vt:lpstr>
      <vt:lpstr>Iskanje gradiva - rezervacija</vt:lpstr>
      <vt:lpstr>Iskanje gradiva - naročilo</vt:lpstr>
      <vt:lpstr>Iskanje gradiva - NAROČILO</vt:lpstr>
      <vt:lpstr>Moja knjižnica</vt:lpstr>
      <vt:lpstr>Moja knjižnica</vt:lpstr>
      <vt:lpstr>Moja knjižnica</vt:lpstr>
      <vt:lpstr>COBISS +</vt:lpstr>
      <vt:lpstr>COBISS POMOČ</vt:lpstr>
      <vt:lpstr>PODATKOVNi viri  </vt:lpstr>
      <vt:lpstr>ZA ČLANE KNJIŽNICE</vt:lpstr>
      <vt:lpstr>PROSTO DOSTOPNi </vt:lpstr>
      <vt:lpstr>ZA ČLANE KNJIŽNICE</vt:lpstr>
      <vt:lpstr>ZA ČLANE KNJIŽNICE</vt:lpstr>
      <vt:lpstr>ZA ČLANE KNJIŽNICE</vt:lpstr>
      <vt:lpstr>PROSTO DOSTOPNi </vt:lpstr>
      <vt:lpstr>PROSTO DOSTOPNi </vt:lpstr>
      <vt:lpstr>PROSTO DOSTOPNi </vt:lpstr>
      <vt:lpstr>PROSTO DOSTOPNi </vt:lpstr>
      <vt:lpstr>KNJIGOMAT SAMOSTOJNA IZPOSOJA GRADIVA</vt:lpstr>
      <vt:lpstr>KNJIGOMAT</vt:lpstr>
      <vt:lpstr> virtualna knjižnica na mobilnih napravah</vt:lpstr>
      <vt:lpstr>E-knjige </vt:lpstr>
      <vt:lpstr>E-knjige </vt:lpstr>
      <vt:lpstr>KAJ POTREBUJEMO ?</vt:lpstr>
      <vt:lpstr>PowerPointova predstavitev</vt:lpstr>
      <vt:lpstr>PowerPointova predstavitev</vt:lpstr>
      <vt:lpstr>PowerPointova predstavitev</vt:lpstr>
      <vt:lpstr>HVALA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poiskati gradivo v elektronskem katalogu COBISS ?</dc:title>
  <dc:creator>Bojan</dc:creator>
  <cp:lastModifiedBy>Bojan</cp:lastModifiedBy>
  <cp:revision>90</cp:revision>
  <dcterms:created xsi:type="dcterms:W3CDTF">2011-12-13T06:52:25Z</dcterms:created>
  <dcterms:modified xsi:type="dcterms:W3CDTF">2018-12-07T11:52:51Z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TC060888089990</vt:lpwstr>
  </property>
</Properties>
</file>